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omments/modernComment_7FFE5EF1_E7B90D1D.xml" ContentType="application/vnd.ms-powerpoint.comment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Ex1.xml" ContentType="application/vnd.ms-office.chartex+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Lst>
  <p:notesMasterIdLst>
    <p:notesMasterId r:id="rId37"/>
  </p:notesMasterIdLst>
  <p:handoutMasterIdLst>
    <p:handoutMasterId r:id="rId38"/>
  </p:handoutMasterIdLst>
  <p:sldIdLst>
    <p:sldId id="2147376847" r:id="rId5"/>
    <p:sldId id="2147376889" r:id="rId6"/>
    <p:sldId id="2147376876" r:id="rId7"/>
    <p:sldId id="2147376830" r:id="rId8"/>
    <p:sldId id="2147376833" r:id="rId9"/>
    <p:sldId id="2147376890" r:id="rId10"/>
    <p:sldId id="2147376892" r:id="rId11"/>
    <p:sldId id="2147376896" r:id="rId12"/>
    <p:sldId id="2147376897" r:id="rId13"/>
    <p:sldId id="2147376898" r:id="rId14"/>
    <p:sldId id="2147376899" r:id="rId15"/>
    <p:sldId id="2147376900" r:id="rId16"/>
    <p:sldId id="2147376901" r:id="rId17"/>
    <p:sldId id="2147376902" r:id="rId18"/>
    <p:sldId id="2147376878" r:id="rId19"/>
    <p:sldId id="2147376879" r:id="rId20"/>
    <p:sldId id="2147376880" r:id="rId21"/>
    <p:sldId id="2147376881" r:id="rId22"/>
    <p:sldId id="2147376821" r:id="rId23"/>
    <p:sldId id="2147376882" r:id="rId24"/>
    <p:sldId id="2147376883" r:id="rId25"/>
    <p:sldId id="2147376884" r:id="rId26"/>
    <p:sldId id="2147376885" r:id="rId27"/>
    <p:sldId id="2147376886" r:id="rId28"/>
    <p:sldId id="2147376891" r:id="rId29"/>
    <p:sldId id="2147376888" r:id="rId30"/>
    <p:sldId id="2147376894" r:id="rId31"/>
    <p:sldId id="2147376877" r:id="rId32"/>
    <p:sldId id="2147376895" r:id="rId33"/>
    <p:sldId id="2147376887" r:id="rId34"/>
    <p:sldId id="2147376845" r:id="rId35"/>
    <p:sldId id="21473768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8D5288-26EA-418F-69EB-81CBF80AF1BE}" name="linda.oconnell@cj.com" initials="li" userId="S::urn:spo:guest#linda.oconnell@cj.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B"/>
    <a:srgbClr val="00964B"/>
    <a:srgbClr val="EB5D65"/>
    <a:srgbClr val="ED7064"/>
    <a:srgbClr val="E74030"/>
    <a:srgbClr val="F18F94"/>
    <a:srgbClr val="EE7278"/>
    <a:srgbClr val="DE0833"/>
    <a:srgbClr val="009AFF"/>
    <a:srgbClr val="5756D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EBD2B-5592-4E8D-B450-FFDAA49A2CE1}" v="1" dt="2022-11-01T10:54:53.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https://zanox-my.sharepoint.com/personal/kevin_edwards_awin_com/Documents/affiliate%20study%20graphs%20oct%202022.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kevin.edwards\Downloads\D5_Publisher%20Activation%20Table%20(SignUps).csv"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zanox-my.sharepoint.com/personal/kevin_edwards_awin_com/Documents/publisher%20types%20-%20rating%20one%20to%20ten.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zanox-my.sharepoint.com/personal/kevin_edwards_awin_com/Documents/affiliate%20study%20graphs%20oct%20202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zanox-my.sharepoint.com/personal/kevin_edwards_awin_com/Documents/publisher%20types%20-%20rating%20one%20to%20te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zanox-my.sharepoint.com/personal/kevin_edwards_awin_com/Documents/publisher%20types%20-%20rating%20one%20to%20te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https://zanox-my.sharepoint.com/personal/kevin_edwards_awin_com/Documents/publisher%20types%20-%20rating%20one%20to%20t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979C-4356-9571-FD9A081B30D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79C-4356-9571-FD9A081B30D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979C-4356-9571-FD9A081B30D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979C-4356-9571-FD9A081B30D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979C-4356-9571-FD9A081B30D9}"/>
              </c:ext>
            </c:extLst>
          </c:dPt>
          <c:dLbls>
            <c:numFmt formatCode="0%" sourceLinked="0"/>
            <c:spPr>
              <a:noFill/>
              <a:ln>
                <a:noFill/>
              </a:ln>
              <a:effectLst/>
            </c:spPr>
            <c:txPr>
              <a:bodyPr rot="0" spcFirstLastPara="1" vertOverflow="ellipsis" vert="horz" wrap="square" lIns="36000" tIns="19050" rIns="38100" bIns="19050" anchor="ctr" anchorCtr="1">
                <a:spAutoFit/>
              </a:bodyPr>
              <a:lstStyle/>
              <a:p>
                <a:pPr>
                  <a:defRPr sz="20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Sheet1!$C$7:$C$11</c:f>
              <c:strCache>
                <c:ptCount val="5"/>
                <c:pt idx="0">
                  <c:v>Less than 1 year</c:v>
                </c:pt>
                <c:pt idx="1">
                  <c:v>1 -3 years</c:v>
                </c:pt>
                <c:pt idx="2">
                  <c:v>3 - 5 years</c:v>
                </c:pt>
                <c:pt idx="3">
                  <c:v>5- 10 years</c:v>
                </c:pt>
                <c:pt idx="4">
                  <c:v>More than 10 years</c:v>
                </c:pt>
              </c:strCache>
            </c:strRef>
          </c:cat>
          <c:val>
            <c:numRef>
              <c:f>Sheet1!$D$7:$D$11</c:f>
              <c:numCache>
                <c:formatCode>0.00%</c:formatCode>
                <c:ptCount val="5"/>
                <c:pt idx="0">
                  <c:v>0.10199999999999999</c:v>
                </c:pt>
                <c:pt idx="1">
                  <c:v>0.22600000000000001</c:v>
                </c:pt>
                <c:pt idx="2">
                  <c:v>0.153</c:v>
                </c:pt>
                <c:pt idx="3">
                  <c:v>0.255</c:v>
                </c:pt>
                <c:pt idx="4">
                  <c:v>0.24099999999999999</c:v>
                </c:pt>
              </c:numCache>
            </c:numRef>
          </c:val>
          <c:extLst>
            <c:ext xmlns:c16="http://schemas.microsoft.com/office/drawing/2014/chart" uri="{C3380CC4-5D6E-409C-BE32-E72D297353CC}">
              <c16:uniqueId val="{0000000A-979C-4356-9571-FD9A081B30D9}"/>
            </c:ext>
          </c:extLst>
        </c:ser>
        <c:dLbls>
          <c:showLegendKey val="0"/>
          <c:showVal val="1"/>
          <c:showCatName val="0"/>
          <c:showSerName val="0"/>
          <c:showPercent val="0"/>
          <c:showBubbleSize val="0"/>
          <c:showLeaderLines val="1"/>
        </c:dLbls>
        <c:firstSliceAng val="0"/>
        <c:holeSize val="50"/>
      </c:doughnutChart>
      <c:spPr>
        <a:noFill/>
        <a:ln w="25400">
          <a:noFill/>
        </a:ln>
        <a:effectLst/>
      </c:spPr>
    </c:plotArea>
    <c:legend>
      <c:legendPos val="r"/>
      <c:layout>
        <c:manualLayout>
          <c:xMode val="edge"/>
          <c:yMode val="edge"/>
          <c:x val="0.67134669649429701"/>
          <c:y val="8.7428755862003923E-2"/>
          <c:w val="0.22296967705505763"/>
          <c:h val="0.3034034570726431"/>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cene3d>
              <a:camera prst="orthographicFront"/>
              <a:lightRig rig="brightRoom" dir="t"/>
            </a:scene3d>
            <a:sp3d prstMaterial="flat">
              <a:bevelT w="0" h="101600" prst="angle"/>
              <a:contourClr>
                <a:srgbClr val="000000"/>
              </a:contourClr>
            </a:sp3d>
          </c:spPr>
          <c:dPt>
            <c:idx val="0"/>
            <c:bubble3D val="0"/>
            <c:spPr>
              <a:solidFill>
                <a:schemeClr val="accent5"/>
              </a:solidFill>
              <a:ln>
                <a:noFill/>
              </a:ln>
              <a:effectLst/>
              <a:scene3d>
                <a:camera prst="orthographicFront"/>
                <a:lightRig rig="brightRoom" dir="t"/>
              </a:scene3d>
              <a:sp3d prstMaterial="flat">
                <a:bevelT w="0" h="101600" prst="angle"/>
                <a:contourClr>
                  <a:srgbClr val="000000"/>
                </a:contourClr>
              </a:sp3d>
            </c:spPr>
            <c:extLst>
              <c:ext xmlns:c16="http://schemas.microsoft.com/office/drawing/2014/chart" uri="{C3380CC4-5D6E-409C-BE32-E72D297353CC}">
                <c16:uniqueId val="{00000001-6BA5-4DE3-85C4-39EDAF6CFF2D}"/>
              </c:ext>
            </c:extLst>
          </c:dPt>
          <c:dPt>
            <c:idx val="1"/>
            <c:bubble3D val="0"/>
            <c:spPr>
              <a:solidFill>
                <a:schemeClr val="accent2"/>
              </a:solidFill>
              <a:ln>
                <a:noFill/>
              </a:ln>
              <a:effectLst/>
              <a:scene3d>
                <a:camera prst="orthographicFront"/>
                <a:lightRig rig="brightRoom" dir="t"/>
              </a:scene3d>
              <a:sp3d prstMaterial="flat">
                <a:bevelT w="0" h="101600" prst="angle"/>
                <a:contourClr>
                  <a:srgbClr val="000000"/>
                </a:contourClr>
              </a:sp3d>
            </c:spPr>
            <c:extLst>
              <c:ext xmlns:c16="http://schemas.microsoft.com/office/drawing/2014/chart" uri="{C3380CC4-5D6E-409C-BE32-E72D297353CC}">
                <c16:uniqueId val="{00000003-6BA5-4DE3-85C4-39EDAF6CFF2D}"/>
              </c:ext>
            </c:extLst>
          </c:dPt>
          <c:dPt>
            <c:idx val="2"/>
            <c:bubble3D val="0"/>
            <c:spPr>
              <a:solidFill>
                <a:schemeClr val="accent3"/>
              </a:solidFill>
              <a:ln>
                <a:noFill/>
              </a:ln>
              <a:effectLst/>
              <a:scene3d>
                <a:camera prst="orthographicFront"/>
                <a:lightRig rig="brightRoom" dir="t"/>
              </a:scene3d>
              <a:sp3d prstMaterial="flat">
                <a:bevelT w="0" h="101600" prst="angle"/>
                <a:contourClr>
                  <a:srgbClr val="000000"/>
                </a:contourClr>
              </a:sp3d>
            </c:spPr>
            <c:extLst>
              <c:ext xmlns:c16="http://schemas.microsoft.com/office/drawing/2014/chart" uri="{C3380CC4-5D6E-409C-BE32-E72D297353CC}">
                <c16:uniqueId val="{00000005-6BA5-4DE3-85C4-39EDAF6CFF2D}"/>
              </c:ext>
            </c:extLst>
          </c:dPt>
          <c:dPt>
            <c:idx val="3"/>
            <c:bubble3D val="0"/>
            <c:explosion val="41"/>
            <c:spPr>
              <a:solidFill>
                <a:schemeClr val="accent4"/>
              </a:solidFill>
              <a:ln>
                <a:noFill/>
              </a:ln>
              <a:effectLst/>
              <a:scene3d>
                <a:camera prst="orthographicFront"/>
                <a:lightRig rig="brightRoom" dir="t"/>
              </a:scene3d>
              <a:sp3d prstMaterial="flat">
                <a:bevelT w="0" h="101600" prst="angle"/>
                <a:contourClr>
                  <a:srgbClr val="000000"/>
                </a:contourClr>
              </a:sp3d>
            </c:spPr>
            <c:extLst>
              <c:ext xmlns:c16="http://schemas.microsoft.com/office/drawing/2014/chart" uri="{C3380CC4-5D6E-409C-BE32-E72D297353CC}">
                <c16:uniqueId val="{00000007-6BA5-4DE3-85C4-39EDAF6CFF2D}"/>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Sheet10!$A$1:$A$4</c:f>
              <c:strCache>
                <c:ptCount val="4"/>
                <c:pt idx="0">
                  <c:v>About the same</c:v>
                </c:pt>
                <c:pt idx="1">
                  <c:v>Don't know</c:v>
                </c:pt>
                <c:pt idx="2">
                  <c:v>Less</c:v>
                </c:pt>
                <c:pt idx="3">
                  <c:v>More</c:v>
                </c:pt>
              </c:strCache>
            </c:strRef>
          </c:cat>
          <c:val>
            <c:numRef>
              <c:f>Sheet10!$B$1:$B$4</c:f>
              <c:numCache>
                <c:formatCode>0%</c:formatCode>
                <c:ptCount val="4"/>
                <c:pt idx="0">
                  <c:v>0.31111111111111112</c:v>
                </c:pt>
                <c:pt idx="1">
                  <c:v>0.1037037037037037</c:v>
                </c:pt>
                <c:pt idx="2">
                  <c:v>0.11851851851851852</c:v>
                </c:pt>
                <c:pt idx="3">
                  <c:v>0.46666666666666667</c:v>
                </c:pt>
              </c:numCache>
            </c:numRef>
          </c:val>
          <c:extLst>
            <c:ext xmlns:c16="http://schemas.microsoft.com/office/drawing/2014/chart" uri="{C3380CC4-5D6E-409C-BE32-E72D297353CC}">
              <c16:uniqueId val="{00000008-6BA5-4DE3-85C4-39EDAF6CFF2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3004802788415024"/>
          <c:y val="8.4593550769940434E-2"/>
          <c:w val="0.24959549330582217"/>
          <c:h val="0.49028131790945867"/>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568B"/>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a:latin typeface="Tahoma" panose="020B0604030504040204" pitchFamily="34" charset="0"/>
                <a:ea typeface="Tahoma" panose="020B0604030504040204" pitchFamily="34" charset="0"/>
                <a:cs typeface="Tahoma" panose="020B0604030504040204" pitchFamily="34" charset="0"/>
              </a:rPr>
              <a:t>Monthly</a:t>
            </a:r>
            <a:r>
              <a:rPr lang="en-US" baseline="0">
                <a:latin typeface="Tahoma" panose="020B0604030504040204" pitchFamily="34" charset="0"/>
                <a:ea typeface="Tahoma" panose="020B0604030504040204" pitchFamily="34" charset="0"/>
                <a:cs typeface="Tahoma" panose="020B0604030504040204" pitchFamily="34" charset="0"/>
              </a:rPr>
              <a:t> publisher sign-ups 2012-2022</a:t>
            </a:r>
            <a:endParaRPr lang="en-US">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0.3294393576618997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4.8298897877498088E-2"/>
          <c:y val="8.372452621239676E-2"/>
          <c:w val="0.93547489923506"/>
          <c:h val="0.78072625797621797"/>
        </c:manualLayout>
      </c:layout>
      <c:lineChart>
        <c:grouping val="standard"/>
        <c:varyColors val="0"/>
        <c:ser>
          <c:idx val="0"/>
          <c:order val="0"/>
          <c:tx>
            <c:strRef>
              <c:f>'D5_Publisher Activation Table ('!$A$2</c:f>
              <c:strCache>
                <c:ptCount val="1"/>
                <c:pt idx="0">
                  <c:v>No Measure Value</c:v>
                </c:pt>
              </c:strCache>
            </c:strRef>
          </c:tx>
          <c:spPr>
            <a:ln w="28575" cap="rnd">
              <a:solidFill>
                <a:srgbClr val="EB5D65"/>
              </a:solidFill>
              <a:round/>
            </a:ln>
            <a:effectLst/>
          </c:spPr>
          <c:marker>
            <c:symbol val="none"/>
          </c:marker>
          <c:cat>
            <c:strRef>
              <c:f>'D5_Publisher Activation Table ('!$B$1:$DR$1</c:f>
              <c:strCache>
                <c:ptCount val="120"/>
                <c:pt idx="0">
                  <c:v>2012/5</c:v>
                </c:pt>
                <c:pt idx="1">
                  <c:v>2012/6</c:v>
                </c:pt>
                <c:pt idx="2">
                  <c:v>2012/7</c:v>
                </c:pt>
                <c:pt idx="3">
                  <c:v>2012/8</c:v>
                </c:pt>
                <c:pt idx="4">
                  <c:v>2012/9</c:v>
                </c:pt>
                <c:pt idx="5">
                  <c:v>2012/10</c:v>
                </c:pt>
                <c:pt idx="6">
                  <c:v>2012/11</c:v>
                </c:pt>
                <c:pt idx="7">
                  <c:v>2012/12</c:v>
                </c:pt>
                <c:pt idx="8">
                  <c:v>2013/1</c:v>
                </c:pt>
                <c:pt idx="9">
                  <c:v>2013/2</c:v>
                </c:pt>
                <c:pt idx="10">
                  <c:v>2013/3</c:v>
                </c:pt>
                <c:pt idx="11">
                  <c:v>2013/4</c:v>
                </c:pt>
                <c:pt idx="12">
                  <c:v>2013/5</c:v>
                </c:pt>
                <c:pt idx="13">
                  <c:v>2013/6</c:v>
                </c:pt>
                <c:pt idx="14">
                  <c:v>2013/7</c:v>
                </c:pt>
                <c:pt idx="15">
                  <c:v>2013/8</c:v>
                </c:pt>
                <c:pt idx="16">
                  <c:v>2013/9</c:v>
                </c:pt>
                <c:pt idx="17">
                  <c:v>2013/10</c:v>
                </c:pt>
                <c:pt idx="18">
                  <c:v>2013/11</c:v>
                </c:pt>
                <c:pt idx="19">
                  <c:v>2013/12</c:v>
                </c:pt>
                <c:pt idx="20">
                  <c:v>2014/1</c:v>
                </c:pt>
                <c:pt idx="21">
                  <c:v>2014/2</c:v>
                </c:pt>
                <c:pt idx="22">
                  <c:v>2014/3</c:v>
                </c:pt>
                <c:pt idx="23">
                  <c:v>2014/4</c:v>
                </c:pt>
                <c:pt idx="24">
                  <c:v>2014/5</c:v>
                </c:pt>
                <c:pt idx="25">
                  <c:v>2014/6</c:v>
                </c:pt>
                <c:pt idx="26">
                  <c:v>2014/7</c:v>
                </c:pt>
                <c:pt idx="27">
                  <c:v>2014/8</c:v>
                </c:pt>
                <c:pt idx="28">
                  <c:v>2014/9</c:v>
                </c:pt>
                <c:pt idx="29">
                  <c:v>2014/10</c:v>
                </c:pt>
                <c:pt idx="30">
                  <c:v>2014/11</c:v>
                </c:pt>
                <c:pt idx="31">
                  <c:v>2014/12</c:v>
                </c:pt>
                <c:pt idx="32">
                  <c:v>2015/1</c:v>
                </c:pt>
                <c:pt idx="33">
                  <c:v>2015/2</c:v>
                </c:pt>
                <c:pt idx="34">
                  <c:v>2015/3</c:v>
                </c:pt>
                <c:pt idx="35">
                  <c:v>2015/4</c:v>
                </c:pt>
                <c:pt idx="36">
                  <c:v>2015/5</c:v>
                </c:pt>
                <c:pt idx="37">
                  <c:v>2015/6</c:v>
                </c:pt>
                <c:pt idx="38">
                  <c:v>2015/7</c:v>
                </c:pt>
                <c:pt idx="39">
                  <c:v>2015/8</c:v>
                </c:pt>
                <c:pt idx="40">
                  <c:v>2015/9</c:v>
                </c:pt>
                <c:pt idx="41">
                  <c:v>2015/10</c:v>
                </c:pt>
                <c:pt idx="42">
                  <c:v>2015/11</c:v>
                </c:pt>
                <c:pt idx="43">
                  <c:v>2015/12</c:v>
                </c:pt>
                <c:pt idx="44">
                  <c:v>2016/1</c:v>
                </c:pt>
                <c:pt idx="45">
                  <c:v>2016/2</c:v>
                </c:pt>
                <c:pt idx="46">
                  <c:v>2016/3</c:v>
                </c:pt>
                <c:pt idx="47">
                  <c:v>2016/4</c:v>
                </c:pt>
                <c:pt idx="48">
                  <c:v>2016/5</c:v>
                </c:pt>
                <c:pt idx="49">
                  <c:v>2016/6</c:v>
                </c:pt>
                <c:pt idx="50">
                  <c:v>2016/7</c:v>
                </c:pt>
                <c:pt idx="51">
                  <c:v>2016/8</c:v>
                </c:pt>
                <c:pt idx="52">
                  <c:v>2016/9</c:v>
                </c:pt>
                <c:pt idx="53">
                  <c:v>2016/10</c:v>
                </c:pt>
                <c:pt idx="54">
                  <c:v>2016/11</c:v>
                </c:pt>
                <c:pt idx="55">
                  <c:v>2016/12</c:v>
                </c:pt>
                <c:pt idx="56">
                  <c:v>2017/1</c:v>
                </c:pt>
                <c:pt idx="57">
                  <c:v>2017/2</c:v>
                </c:pt>
                <c:pt idx="58">
                  <c:v>2017/3</c:v>
                </c:pt>
                <c:pt idx="59">
                  <c:v>2017/4</c:v>
                </c:pt>
                <c:pt idx="60">
                  <c:v>2017/5</c:v>
                </c:pt>
                <c:pt idx="61">
                  <c:v>2017/6</c:v>
                </c:pt>
                <c:pt idx="62">
                  <c:v>2017/7</c:v>
                </c:pt>
                <c:pt idx="63">
                  <c:v>2017/8</c:v>
                </c:pt>
                <c:pt idx="64">
                  <c:v>2017/9</c:v>
                </c:pt>
                <c:pt idx="65">
                  <c:v>2017/10</c:v>
                </c:pt>
                <c:pt idx="66">
                  <c:v>2017/11</c:v>
                </c:pt>
                <c:pt idx="67">
                  <c:v>2017/12</c:v>
                </c:pt>
                <c:pt idx="68">
                  <c:v>2018/1</c:v>
                </c:pt>
                <c:pt idx="69">
                  <c:v>2018/2</c:v>
                </c:pt>
                <c:pt idx="70">
                  <c:v>2018/3</c:v>
                </c:pt>
                <c:pt idx="71">
                  <c:v>2018/4</c:v>
                </c:pt>
                <c:pt idx="72">
                  <c:v>2018/5</c:v>
                </c:pt>
                <c:pt idx="73">
                  <c:v>2018/6</c:v>
                </c:pt>
                <c:pt idx="74">
                  <c:v>2018/7</c:v>
                </c:pt>
                <c:pt idx="75">
                  <c:v>2018/8</c:v>
                </c:pt>
                <c:pt idx="76">
                  <c:v>2018/9</c:v>
                </c:pt>
                <c:pt idx="77">
                  <c:v>2018/10</c:v>
                </c:pt>
                <c:pt idx="78">
                  <c:v>2018/11</c:v>
                </c:pt>
                <c:pt idx="79">
                  <c:v>2018/12</c:v>
                </c:pt>
                <c:pt idx="80">
                  <c:v>2019/1</c:v>
                </c:pt>
                <c:pt idx="81">
                  <c:v>2019/2</c:v>
                </c:pt>
                <c:pt idx="82">
                  <c:v>2019/3</c:v>
                </c:pt>
                <c:pt idx="83">
                  <c:v>2019/4</c:v>
                </c:pt>
                <c:pt idx="84">
                  <c:v>2019/5</c:v>
                </c:pt>
                <c:pt idx="85">
                  <c:v>2019/6</c:v>
                </c:pt>
                <c:pt idx="86">
                  <c:v>2019/7</c:v>
                </c:pt>
                <c:pt idx="87">
                  <c:v>2019/8</c:v>
                </c:pt>
                <c:pt idx="88">
                  <c:v>2019/9</c:v>
                </c:pt>
                <c:pt idx="89">
                  <c:v>2019/10</c:v>
                </c:pt>
                <c:pt idx="90">
                  <c:v>2019/11</c:v>
                </c:pt>
                <c:pt idx="91">
                  <c:v>2019/12</c:v>
                </c:pt>
                <c:pt idx="92">
                  <c:v>2020/1</c:v>
                </c:pt>
                <c:pt idx="93">
                  <c:v>2020/2</c:v>
                </c:pt>
                <c:pt idx="94">
                  <c:v>2020/3</c:v>
                </c:pt>
                <c:pt idx="95">
                  <c:v>2020/4</c:v>
                </c:pt>
                <c:pt idx="96">
                  <c:v>2020/5</c:v>
                </c:pt>
                <c:pt idx="97">
                  <c:v>2020/6</c:v>
                </c:pt>
                <c:pt idx="98">
                  <c:v>2020/7</c:v>
                </c:pt>
                <c:pt idx="99">
                  <c:v>2020/8</c:v>
                </c:pt>
                <c:pt idx="100">
                  <c:v>2020/9</c:v>
                </c:pt>
                <c:pt idx="101">
                  <c:v>2020/10</c:v>
                </c:pt>
                <c:pt idx="102">
                  <c:v>2020/11</c:v>
                </c:pt>
                <c:pt idx="103">
                  <c:v>2020/12</c:v>
                </c:pt>
                <c:pt idx="104">
                  <c:v>2021/1</c:v>
                </c:pt>
                <c:pt idx="105">
                  <c:v>2021/2</c:v>
                </c:pt>
                <c:pt idx="106">
                  <c:v>2021/3</c:v>
                </c:pt>
                <c:pt idx="107">
                  <c:v>2021/4</c:v>
                </c:pt>
                <c:pt idx="108">
                  <c:v>2021/5</c:v>
                </c:pt>
                <c:pt idx="109">
                  <c:v>2021/6</c:v>
                </c:pt>
                <c:pt idx="110">
                  <c:v>2021/7</c:v>
                </c:pt>
                <c:pt idx="111">
                  <c:v>2021/8</c:v>
                </c:pt>
                <c:pt idx="112">
                  <c:v>2021/9</c:v>
                </c:pt>
                <c:pt idx="113">
                  <c:v>2021/10</c:v>
                </c:pt>
                <c:pt idx="114">
                  <c:v>2021/11</c:v>
                </c:pt>
                <c:pt idx="115">
                  <c:v>2021/12</c:v>
                </c:pt>
                <c:pt idx="116">
                  <c:v>2022/1</c:v>
                </c:pt>
                <c:pt idx="117">
                  <c:v>2022/2</c:v>
                </c:pt>
                <c:pt idx="118">
                  <c:v>2022/3</c:v>
                </c:pt>
                <c:pt idx="119">
                  <c:v>2022/4</c:v>
                </c:pt>
              </c:strCache>
            </c:strRef>
          </c:cat>
          <c:val>
            <c:numRef>
              <c:f>'D5_Publisher Activation Table ('!$B$2:$DR$2</c:f>
              <c:numCache>
                <c:formatCode>#,##0</c:formatCode>
                <c:ptCount val="121"/>
                <c:pt idx="0">
                  <c:v>1611</c:v>
                </c:pt>
                <c:pt idx="1">
                  <c:v>2043</c:v>
                </c:pt>
                <c:pt idx="2">
                  <c:v>2357</c:v>
                </c:pt>
                <c:pt idx="3">
                  <c:v>1693</c:v>
                </c:pt>
                <c:pt idx="4">
                  <c:v>1381</c:v>
                </c:pt>
                <c:pt idx="5">
                  <c:v>1616</c:v>
                </c:pt>
                <c:pt idx="6">
                  <c:v>1499</c:v>
                </c:pt>
                <c:pt idx="7">
                  <c:v>1154</c:v>
                </c:pt>
                <c:pt idx="8">
                  <c:v>1536</c:v>
                </c:pt>
                <c:pt idx="9">
                  <c:v>1454</c:v>
                </c:pt>
                <c:pt idx="10">
                  <c:v>1582</c:v>
                </c:pt>
                <c:pt idx="11">
                  <c:v>1762</c:v>
                </c:pt>
                <c:pt idx="12">
                  <c:v>1535</c:v>
                </c:pt>
                <c:pt idx="13">
                  <c:v>1426</c:v>
                </c:pt>
                <c:pt idx="14">
                  <c:v>1500</c:v>
                </c:pt>
                <c:pt idx="15">
                  <c:v>1454</c:v>
                </c:pt>
                <c:pt idx="16">
                  <c:v>1422</c:v>
                </c:pt>
                <c:pt idx="17">
                  <c:v>1552</c:v>
                </c:pt>
                <c:pt idx="18">
                  <c:v>1531</c:v>
                </c:pt>
                <c:pt idx="19">
                  <c:v>1309</c:v>
                </c:pt>
                <c:pt idx="20">
                  <c:v>1699</c:v>
                </c:pt>
                <c:pt idx="21">
                  <c:v>1604</c:v>
                </c:pt>
                <c:pt idx="22">
                  <c:v>1617</c:v>
                </c:pt>
                <c:pt idx="23">
                  <c:v>1540</c:v>
                </c:pt>
                <c:pt idx="24">
                  <c:v>1588</c:v>
                </c:pt>
                <c:pt idx="25">
                  <c:v>1528</c:v>
                </c:pt>
                <c:pt idx="26">
                  <c:v>1497</c:v>
                </c:pt>
                <c:pt idx="27">
                  <c:v>1576</c:v>
                </c:pt>
                <c:pt idx="28">
                  <c:v>1490</c:v>
                </c:pt>
                <c:pt idx="29">
                  <c:v>1916</c:v>
                </c:pt>
                <c:pt idx="30">
                  <c:v>1677</c:v>
                </c:pt>
                <c:pt idx="31">
                  <c:v>1359</c:v>
                </c:pt>
                <c:pt idx="32">
                  <c:v>1841</c:v>
                </c:pt>
                <c:pt idx="33">
                  <c:v>2020</c:v>
                </c:pt>
                <c:pt idx="34">
                  <c:v>2014</c:v>
                </c:pt>
                <c:pt idx="35">
                  <c:v>1885</c:v>
                </c:pt>
                <c:pt idx="36">
                  <c:v>1794</c:v>
                </c:pt>
                <c:pt idx="37">
                  <c:v>1948</c:v>
                </c:pt>
                <c:pt idx="38">
                  <c:v>1974</c:v>
                </c:pt>
                <c:pt idx="39">
                  <c:v>2011</c:v>
                </c:pt>
                <c:pt idx="40">
                  <c:v>2016</c:v>
                </c:pt>
                <c:pt idx="41">
                  <c:v>2195</c:v>
                </c:pt>
                <c:pt idx="42">
                  <c:v>2429</c:v>
                </c:pt>
                <c:pt idx="43">
                  <c:v>1917</c:v>
                </c:pt>
                <c:pt idx="44">
                  <c:v>2540</c:v>
                </c:pt>
                <c:pt idx="45">
                  <c:v>2539</c:v>
                </c:pt>
                <c:pt idx="46">
                  <c:v>2675</c:v>
                </c:pt>
                <c:pt idx="47">
                  <c:v>2657</c:v>
                </c:pt>
                <c:pt idx="48">
                  <c:v>2643</c:v>
                </c:pt>
                <c:pt idx="49">
                  <c:v>2434</c:v>
                </c:pt>
                <c:pt idx="50">
                  <c:v>2465</c:v>
                </c:pt>
                <c:pt idx="51">
                  <c:v>2486</c:v>
                </c:pt>
                <c:pt idx="52">
                  <c:v>2593</c:v>
                </c:pt>
                <c:pt idx="53">
                  <c:v>2748</c:v>
                </c:pt>
                <c:pt idx="54">
                  <c:v>2952</c:v>
                </c:pt>
                <c:pt idx="55">
                  <c:v>2266</c:v>
                </c:pt>
                <c:pt idx="56">
                  <c:v>3160</c:v>
                </c:pt>
                <c:pt idx="57">
                  <c:v>3013</c:v>
                </c:pt>
                <c:pt idx="58">
                  <c:v>3539</c:v>
                </c:pt>
                <c:pt idx="59">
                  <c:v>3101</c:v>
                </c:pt>
                <c:pt idx="60">
                  <c:v>3056</c:v>
                </c:pt>
                <c:pt idx="61">
                  <c:v>3154</c:v>
                </c:pt>
                <c:pt idx="62">
                  <c:v>3246</c:v>
                </c:pt>
                <c:pt idx="63">
                  <c:v>3837</c:v>
                </c:pt>
                <c:pt idx="64">
                  <c:v>3796</c:v>
                </c:pt>
                <c:pt idx="65">
                  <c:v>3843</c:v>
                </c:pt>
                <c:pt idx="66">
                  <c:v>4053</c:v>
                </c:pt>
                <c:pt idx="67">
                  <c:v>3025</c:v>
                </c:pt>
                <c:pt idx="68">
                  <c:v>3984</c:v>
                </c:pt>
                <c:pt idx="69">
                  <c:v>3654</c:v>
                </c:pt>
                <c:pt idx="70">
                  <c:v>4400</c:v>
                </c:pt>
                <c:pt idx="71">
                  <c:v>4017</c:v>
                </c:pt>
                <c:pt idx="72">
                  <c:v>3671</c:v>
                </c:pt>
                <c:pt idx="73">
                  <c:v>3311</c:v>
                </c:pt>
                <c:pt idx="74">
                  <c:v>3036</c:v>
                </c:pt>
                <c:pt idx="75">
                  <c:v>3177</c:v>
                </c:pt>
                <c:pt idx="76">
                  <c:v>3657</c:v>
                </c:pt>
                <c:pt idx="77">
                  <c:v>3921</c:v>
                </c:pt>
                <c:pt idx="78">
                  <c:v>4327</c:v>
                </c:pt>
                <c:pt idx="79">
                  <c:v>3869</c:v>
                </c:pt>
                <c:pt idx="80">
                  <c:v>3841</c:v>
                </c:pt>
                <c:pt idx="81">
                  <c:v>3627</c:v>
                </c:pt>
                <c:pt idx="82">
                  <c:v>3731</c:v>
                </c:pt>
                <c:pt idx="83">
                  <c:v>4102</c:v>
                </c:pt>
                <c:pt idx="84">
                  <c:v>4305</c:v>
                </c:pt>
                <c:pt idx="85">
                  <c:v>3903</c:v>
                </c:pt>
                <c:pt idx="86">
                  <c:v>3533</c:v>
                </c:pt>
                <c:pt idx="87">
                  <c:v>3463</c:v>
                </c:pt>
                <c:pt idx="88">
                  <c:v>4202</c:v>
                </c:pt>
                <c:pt idx="89">
                  <c:v>4406</c:v>
                </c:pt>
                <c:pt idx="90">
                  <c:v>4402</c:v>
                </c:pt>
                <c:pt idx="91">
                  <c:v>3286</c:v>
                </c:pt>
                <c:pt idx="92">
                  <c:v>4262</c:v>
                </c:pt>
                <c:pt idx="93">
                  <c:v>4213</c:v>
                </c:pt>
                <c:pt idx="94">
                  <c:v>4549</c:v>
                </c:pt>
                <c:pt idx="95">
                  <c:v>7033</c:v>
                </c:pt>
                <c:pt idx="96">
                  <c:v>6890</c:v>
                </c:pt>
                <c:pt idx="97">
                  <c:v>5788</c:v>
                </c:pt>
                <c:pt idx="98">
                  <c:v>6297</c:v>
                </c:pt>
                <c:pt idx="99">
                  <c:v>5463</c:v>
                </c:pt>
                <c:pt idx="100">
                  <c:v>5808</c:v>
                </c:pt>
                <c:pt idx="101">
                  <c:v>6306</c:v>
                </c:pt>
                <c:pt idx="102">
                  <c:v>7213</c:v>
                </c:pt>
                <c:pt idx="103">
                  <c:v>5300</c:v>
                </c:pt>
                <c:pt idx="104">
                  <c:v>7731</c:v>
                </c:pt>
                <c:pt idx="105">
                  <c:v>7527</c:v>
                </c:pt>
                <c:pt idx="106">
                  <c:v>8270</c:v>
                </c:pt>
                <c:pt idx="107">
                  <c:v>7662</c:v>
                </c:pt>
                <c:pt idx="108">
                  <c:v>6441</c:v>
                </c:pt>
                <c:pt idx="109">
                  <c:v>8067</c:v>
                </c:pt>
                <c:pt idx="110">
                  <c:v>8463</c:v>
                </c:pt>
                <c:pt idx="111">
                  <c:v>7941</c:v>
                </c:pt>
                <c:pt idx="112">
                  <c:v>8080</c:v>
                </c:pt>
                <c:pt idx="113">
                  <c:v>7829</c:v>
                </c:pt>
                <c:pt idx="114">
                  <c:v>8727</c:v>
                </c:pt>
                <c:pt idx="115">
                  <c:v>6343</c:v>
                </c:pt>
                <c:pt idx="116">
                  <c:v>8636</c:v>
                </c:pt>
                <c:pt idx="117">
                  <c:v>8144</c:v>
                </c:pt>
                <c:pt idx="118">
                  <c:v>9746</c:v>
                </c:pt>
                <c:pt idx="119">
                  <c:v>9432</c:v>
                </c:pt>
              </c:numCache>
            </c:numRef>
          </c:val>
          <c:smooth val="0"/>
          <c:extLst>
            <c:ext xmlns:c16="http://schemas.microsoft.com/office/drawing/2014/chart" uri="{C3380CC4-5D6E-409C-BE32-E72D297353CC}">
              <c16:uniqueId val="{00000000-FE32-4580-8A50-5CBE349180F9}"/>
            </c:ext>
          </c:extLst>
        </c:ser>
        <c:dLbls>
          <c:showLegendKey val="0"/>
          <c:showVal val="0"/>
          <c:showCatName val="0"/>
          <c:showSerName val="0"/>
          <c:showPercent val="0"/>
          <c:showBubbleSize val="0"/>
        </c:dLbls>
        <c:smooth val="0"/>
        <c:axId val="1414576720"/>
        <c:axId val="1414573808"/>
      </c:lineChart>
      <c:catAx>
        <c:axId val="141457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14573808"/>
        <c:crosses val="autoZero"/>
        <c:auto val="1"/>
        <c:lblAlgn val="ctr"/>
        <c:lblOffset val="100"/>
        <c:noMultiLvlLbl val="0"/>
      </c:catAx>
      <c:valAx>
        <c:axId val="14145738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1457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959396871721896E-2"/>
          <c:y val="4.1113012095121103E-2"/>
          <c:w val="0.95808573829276455"/>
          <c:h val="0.83541241924328635"/>
        </c:manualLayout>
      </c:layout>
      <c:barChart>
        <c:barDir val="col"/>
        <c:grouping val="clustered"/>
        <c:varyColors val="0"/>
        <c:ser>
          <c:idx val="0"/>
          <c:order val="0"/>
          <c:tx>
            <c:strRef>
              <c:f>Sheet5!$M$1</c:f>
              <c:strCache>
                <c:ptCount val="1"/>
                <c:pt idx="0">
                  <c:v>1-10 rating</c:v>
                </c:pt>
              </c:strCache>
            </c:strRef>
          </c:tx>
          <c:spPr>
            <a:solidFill>
              <a:schemeClr val="accent3"/>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2-0A81-4116-B104-FCEBE7EDD360}"/>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0A81-4116-B104-FCEBE7EDD36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4-0A81-4116-B104-FCEBE7EDD36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5-0A81-4116-B104-FCEBE7EDD360}"/>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6-0A81-4116-B104-FCEBE7EDD360}"/>
              </c:ext>
            </c:extLst>
          </c:dPt>
          <c:dPt>
            <c:idx val="6"/>
            <c:invertIfNegative val="0"/>
            <c:bubble3D val="0"/>
            <c:spPr>
              <a:solidFill>
                <a:schemeClr val="tx1"/>
              </a:solidFill>
              <a:ln>
                <a:noFill/>
              </a:ln>
              <a:effectLst/>
            </c:spPr>
            <c:extLst>
              <c:ext xmlns:c16="http://schemas.microsoft.com/office/drawing/2014/chart" uri="{C3380CC4-5D6E-409C-BE32-E72D297353CC}">
                <c16:uniqueId val="{00000007-0A81-4116-B104-FCEBE7EDD360}"/>
              </c:ext>
            </c:extLst>
          </c:dPt>
          <c:dPt>
            <c:idx val="7"/>
            <c:invertIfNegative val="0"/>
            <c:bubble3D val="0"/>
            <c:spPr>
              <a:solidFill>
                <a:schemeClr val="bg2"/>
              </a:solidFill>
              <a:ln>
                <a:noFill/>
              </a:ln>
              <a:effectLst/>
            </c:spPr>
            <c:extLst>
              <c:ext xmlns:c16="http://schemas.microsoft.com/office/drawing/2014/chart" uri="{C3380CC4-5D6E-409C-BE32-E72D297353CC}">
                <c16:uniqueId val="{00000008-0A81-4116-B104-FCEBE7EDD360}"/>
              </c:ext>
            </c:extLst>
          </c:dPt>
          <c:dPt>
            <c:idx val="8"/>
            <c:invertIfNegative val="0"/>
            <c:bubble3D val="0"/>
            <c:spPr>
              <a:solidFill>
                <a:srgbClr val="002060"/>
              </a:solidFill>
              <a:ln>
                <a:noFill/>
              </a:ln>
              <a:effectLst/>
            </c:spPr>
            <c:extLst>
              <c:ext xmlns:c16="http://schemas.microsoft.com/office/drawing/2014/chart" uri="{C3380CC4-5D6E-409C-BE32-E72D297353CC}">
                <c16:uniqueId val="{00000009-0A81-4116-B104-FCEBE7EDD360}"/>
              </c:ext>
            </c:extLst>
          </c:dPt>
          <c:dPt>
            <c:idx val="9"/>
            <c:invertIfNegative val="0"/>
            <c:bubble3D val="0"/>
            <c:spPr>
              <a:solidFill>
                <a:schemeClr val="accent5">
                  <a:lumMod val="50000"/>
                </a:schemeClr>
              </a:solidFill>
              <a:ln>
                <a:noFill/>
              </a:ln>
              <a:effectLst/>
            </c:spPr>
            <c:extLst>
              <c:ext xmlns:c16="http://schemas.microsoft.com/office/drawing/2014/chart" uri="{C3380CC4-5D6E-409C-BE32-E72D297353CC}">
                <c16:uniqueId val="{0000000A-0A81-4116-B104-FCEBE7EDD36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Sheet5!$A$2:$A$11</c:f>
              <c:strCache>
                <c:ptCount val="10"/>
                <c:pt idx="0">
                  <c:v>Cashback/Loyalty
/Reward</c:v>
                </c:pt>
                <c:pt idx="1">
                  <c:v>Editorial/content</c:v>
                </c:pt>
                <c:pt idx="2">
                  <c:v>Price Comparison</c:v>
                </c:pt>
                <c:pt idx="3">
                  <c:v>Vouchers/Coupon
 /Discount</c:v>
                </c:pt>
                <c:pt idx="4">
                  <c:v>Media Houses</c:v>
                </c:pt>
                <c:pt idx="5">
                  <c:v>Influencers</c:v>
                </c:pt>
                <c:pt idx="6">
                  <c:v>Social</c:v>
                </c:pt>
                <c:pt idx="7">
                  <c:v>Brand to Brand</c:v>
                </c:pt>
                <c:pt idx="8">
                  <c:v>Subnetworks</c:v>
                </c:pt>
                <c:pt idx="9">
                  <c:v>Website Tech</c:v>
                </c:pt>
              </c:strCache>
            </c:strRef>
          </c:cat>
          <c:val>
            <c:numRef>
              <c:f>Sheet5!$M$2:$M$11</c:f>
              <c:numCache>
                <c:formatCode>0.0</c:formatCode>
                <c:ptCount val="10"/>
                <c:pt idx="0">
                  <c:v>7.015748031496063</c:v>
                </c:pt>
                <c:pt idx="1">
                  <c:v>6.8888888888888893</c:v>
                </c:pt>
                <c:pt idx="2">
                  <c:v>5.9523809523809526</c:v>
                </c:pt>
                <c:pt idx="3">
                  <c:v>5.7759999999999998</c:v>
                </c:pt>
                <c:pt idx="4">
                  <c:v>5.67741935483871</c:v>
                </c:pt>
                <c:pt idx="5">
                  <c:v>5.1311475409836067</c:v>
                </c:pt>
                <c:pt idx="6">
                  <c:v>5.0483870967741939</c:v>
                </c:pt>
                <c:pt idx="7">
                  <c:v>4.741935483870968</c:v>
                </c:pt>
                <c:pt idx="8">
                  <c:v>4.4227642276422765</c:v>
                </c:pt>
                <c:pt idx="9">
                  <c:v>3.8016528925619837</c:v>
                </c:pt>
              </c:numCache>
            </c:numRef>
          </c:val>
          <c:extLst>
            <c:ext xmlns:c16="http://schemas.microsoft.com/office/drawing/2014/chart" uri="{C3380CC4-5D6E-409C-BE32-E72D297353CC}">
              <c16:uniqueId val="{00000000-0A81-4116-B104-FCEBE7EDD360}"/>
            </c:ext>
          </c:extLst>
        </c:ser>
        <c:dLbls>
          <c:dLblPos val="outEnd"/>
          <c:showLegendKey val="0"/>
          <c:showVal val="1"/>
          <c:showCatName val="0"/>
          <c:showSerName val="0"/>
          <c:showPercent val="0"/>
          <c:showBubbleSize val="0"/>
        </c:dLbls>
        <c:gapWidth val="219"/>
        <c:overlap val="-27"/>
        <c:axId val="829284480"/>
        <c:axId val="829286560"/>
      </c:barChart>
      <c:catAx>
        <c:axId val="82928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829286560"/>
        <c:crosses val="autoZero"/>
        <c:auto val="1"/>
        <c:lblAlgn val="ctr"/>
        <c:lblOffset val="100"/>
        <c:noMultiLvlLbl val="0"/>
      </c:catAx>
      <c:valAx>
        <c:axId val="829286560"/>
        <c:scaling>
          <c:orientation val="minMax"/>
          <c:max val="1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829284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5"/>
              </a:solidFill>
              <a:ln>
                <a:noFill/>
              </a:ln>
              <a:effectLst/>
            </c:spPr>
            <c:extLst>
              <c:ext xmlns:c16="http://schemas.microsoft.com/office/drawing/2014/chart" uri="{C3380CC4-5D6E-409C-BE32-E72D297353CC}">
                <c16:uniqueId val="{00000001-4806-414C-B5F4-5A4F7FF7F48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806-414C-B5F4-5A4F7FF7F48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4806-414C-B5F4-5A4F7FF7F48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4806-414C-B5F4-5A4F7FF7F48F}"/>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Sheet13!$A$14:$A$17</c:f>
              <c:strCache>
                <c:ptCount val="4"/>
                <c:pt idx="0">
                  <c:v>I feel my programme(s) affiliate tracking fully represents the sales contribution of the channel to my business</c:v>
                </c:pt>
                <c:pt idx="1">
                  <c:v>I feel my programme(s) affiliate tracking over-represents the channel's sales contribution to my business</c:v>
                </c:pt>
                <c:pt idx="2">
                  <c:v>I feel my programme(s) affiliate tracking under-represents the channel's sales contribution to my business</c:v>
                </c:pt>
                <c:pt idx="3">
                  <c:v>I don't know</c:v>
                </c:pt>
              </c:strCache>
            </c:strRef>
          </c:cat>
          <c:val>
            <c:numRef>
              <c:f>Sheet13!$C$14:$C$17</c:f>
              <c:numCache>
                <c:formatCode>0%</c:formatCode>
                <c:ptCount val="4"/>
                <c:pt idx="0">
                  <c:v>0.32592592592592595</c:v>
                </c:pt>
                <c:pt idx="1">
                  <c:v>0.25185185185185183</c:v>
                </c:pt>
                <c:pt idx="2">
                  <c:v>0.34074074074074073</c:v>
                </c:pt>
                <c:pt idx="3">
                  <c:v>0.08</c:v>
                </c:pt>
              </c:numCache>
            </c:numRef>
          </c:val>
          <c:extLst>
            <c:ext xmlns:c16="http://schemas.microsoft.com/office/drawing/2014/chart" uri="{C3380CC4-5D6E-409C-BE32-E72D297353CC}">
              <c16:uniqueId val="{00000008-4806-414C-B5F4-5A4F7FF7F48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5561247267288003"/>
          <c:y val="8.0652659454376732E-2"/>
          <c:w val="0.33436730936765457"/>
          <c:h val="0.9193473405456232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1429-4E0A-8DC9-5E2163EFD12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1429-4E0A-8DC9-5E2163EFD12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429-4E0A-8DC9-5E2163EFD12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4-1429-4E0A-8DC9-5E2163EFD12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5-1429-4E0A-8DC9-5E2163EFD12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6-1429-4E0A-8DC9-5E2163EFD125}"/>
              </c:ext>
            </c:extLst>
          </c:dPt>
          <c:dPt>
            <c:idx val="6"/>
            <c:invertIfNegative val="0"/>
            <c:bubble3D val="0"/>
            <c:spPr>
              <a:solidFill>
                <a:schemeClr val="tx2"/>
              </a:solidFill>
              <a:ln>
                <a:noFill/>
              </a:ln>
              <a:effectLst/>
            </c:spPr>
            <c:extLst>
              <c:ext xmlns:c16="http://schemas.microsoft.com/office/drawing/2014/chart" uri="{C3380CC4-5D6E-409C-BE32-E72D297353CC}">
                <c16:uniqueId val="{00000007-1429-4E0A-8DC9-5E2163EFD125}"/>
              </c:ext>
            </c:extLst>
          </c:dPt>
          <c:dPt>
            <c:idx val="7"/>
            <c:invertIfNegative val="0"/>
            <c:bubble3D val="0"/>
            <c:spPr>
              <a:solidFill>
                <a:schemeClr val="bg2"/>
              </a:solidFill>
              <a:ln>
                <a:noFill/>
              </a:ln>
              <a:effectLst/>
            </c:spPr>
            <c:extLst>
              <c:ext xmlns:c16="http://schemas.microsoft.com/office/drawing/2014/chart" uri="{C3380CC4-5D6E-409C-BE32-E72D297353CC}">
                <c16:uniqueId val="{00000008-1429-4E0A-8DC9-5E2163EFD125}"/>
              </c:ext>
            </c:extLst>
          </c:dPt>
          <c:dLbls>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Sheet6!$A$1:$A$8</c:f>
              <c:strCache>
                <c:ptCount val="8"/>
                <c:pt idx="0">
                  <c:v>Return on Investment</c:v>
                </c:pt>
                <c:pt idx="1">
                  <c:v>Sales' Volume</c:v>
                </c:pt>
                <c:pt idx="2">
                  <c:v>Profitability</c:v>
                </c:pt>
                <c:pt idx="3">
                  <c:v>Easy to Use</c:v>
                </c:pt>
                <c:pt idx="4">
                  <c:v>Customer Acquisition</c:v>
                </c:pt>
                <c:pt idx="5">
                  <c:v>Customer Retention</c:v>
                </c:pt>
                <c:pt idx="6">
                  <c:v>Brand Building</c:v>
                </c:pt>
                <c:pt idx="7">
                  <c:v>Creative Solutions</c:v>
                </c:pt>
              </c:strCache>
            </c:strRef>
          </c:cat>
          <c:val>
            <c:numRef>
              <c:f>Sheet6!$B$1:$B$8</c:f>
              <c:numCache>
                <c:formatCode>0.0</c:formatCode>
                <c:ptCount val="8"/>
                <c:pt idx="0">
                  <c:v>4.0218978102189782</c:v>
                </c:pt>
                <c:pt idx="1">
                  <c:v>3.8759124087591239</c:v>
                </c:pt>
                <c:pt idx="2">
                  <c:v>3.8394160583941606</c:v>
                </c:pt>
                <c:pt idx="3">
                  <c:v>3.7956204379562042</c:v>
                </c:pt>
                <c:pt idx="4">
                  <c:v>3.7226277372262775</c:v>
                </c:pt>
                <c:pt idx="5">
                  <c:v>3</c:v>
                </c:pt>
                <c:pt idx="6">
                  <c:v>2.781021897810219</c:v>
                </c:pt>
                <c:pt idx="7">
                  <c:v>2.5109489051094891</c:v>
                </c:pt>
              </c:numCache>
            </c:numRef>
          </c:val>
          <c:extLst>
            <c:ext xmlns:c16="http://schemas.microsoft.com/office/drawing/2014/chart" uri="{C3380CC4-5D6E-409C-BE32-E72D297353CC}">
              <c16:uniqueId val="{00000000-1429-4E0A-8DC9-5E2163EFD125}"/>
            </c:ext>
          </c:extLst>
        </c:ser>
        <c:dLbls>
          <c:showLegendKey val="0"/>
          <c:showVal val="0"/>
          <c:showCatName val="0"/>
          <c:showSerName val="0"/>
          <c:showPercent val="0"/>
          <c:showBubbleSize val="0"/>
        </c:dLbls>
        <c:gapWidth val="219"/>
        <c:overlap val="-27"/>
        <c:axId val="1692662864"/>
        <c:axId val="1692663280"/>
      </c:barChart>
      <c:catAx>
        <c:axId val="169266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1692663280"/>
        <c:crosses val="autoZero"/>
        <c:auto val="1"/>
        <c:lblAlgn val="ctr"/>
        <c:lblOffset val="100"/>
        <c:noMultiLvlLbl val="0"/>
      </c:catAx>
      <c:valAx>
        <c:axId val="1692663280"/>
        <c:scaling>
          <c:orientation val="minMax"/>
          <c:max val="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169266286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20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4636-4511-BF7C-5602D90F32B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2-4636-4511-BF7C-5602D90F32B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4636-4511-BF7C-5602D90F32BC}"/>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4636-4511-BF7C-5602D90F32BC}"/>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5-4636-4511-BF7C-5602D90F32BC}"/>
              </c:ext>
            </c:extLst>
          </c:dPt>
          <c:dPt>
            <c:idx val="6"/>
            <c:invertIfNegative val="0"/>
            <c:bubble3D val="0"/>
            <c:spPr>
              <a:solidFill>
                <a:schemeClr val="tx2"/>
              </a:solidFill>
              <a:ln>
                <a:noFill/>
              </a:ln>
              <a:effectLst/>
            </c:spPr>
            <c:extLst>
              <c:ext xmlns:c16="http://schemas.microsoft.com/office/drawing/2014/chart" uri="{C3380CC4-5D6E-409C-BE32-E72D297353CC}">
                <c16:uniqueId val="{00000006-4636-4511-BF7C-5602D90F32B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Sheet8!$A$1:$A$7</c:f>
              <c:strCache>
                <c:ptCount val="7"/>
                <c:pt idx="0">
                  <c:v>ROI</c:v>
                </c:pt>
                <c:pt idx="1">
                  <c:v>Sales Volume</c:v>
                </c:pt>
                <c:pt idx="2">
                  <c:v>New Customer Acquisition</c:v>
                </c:pt>
                <c:pt idx="3">
                  <c:v>New Partnership Opps</c:v>
                </c:pt>
                <c:pt idx="4">
                  <c:v>Customer Lifetime Value</c:v>
                </c:pt>
                <c:pt idx="5">
                  <c:v>Flexibility it Offers</c:v>
                </c:pt>
                <c:pt idx="6">
                  <c:v>Brand Building</c:v>
                </c:pt>
              </c:strCache>
            </c:strRef>
          </c:cat>
          <c:val>
            <c:numRef>
              <c:f>Sheet8!$B$1:$B$7</c:f>
              <c:numCache>
                <c:formatCode>0.0</c:formatCode>
                <c:ptCount val="7"/>
                <c:pt idx="0">
                  <c:v>4.5693430656934311</c:v>
                </c:pt>
                <c:pt idx="1">
                  <c:v>4.5182481751824817</c:v>
                </c:pt>
                <c:pt idx="2">
                  <c:v>4.2919708029197077</c:v>
                </c:pt>
                <c:pt idx="3">
                  <c:v>3.832116788321168</c:v>
                </c:pt>
                <c:pt idx="4">
                  <c:v>3.5912408759124088</c:v>
                </c:pt>
                <c:pt idx="5">
                  <c:v>3.1021897810218979</c:v>
                </c:pt>
                <c:pt idx="6">
                  <c:v>2.9270072992700729</c:v>
                </c:pt>
              </c:numCache>
            </c:numRef>
          </c:val>
          <c:extLst>
            <c:ext xmlns:c16="http://schemas.microsoft.com/office/drawing/2014/chart" uri="{C3380CC4-5D6E-409C-BE32-E72D297353CC}">
              <c16:uniqueId val="{00000000-4636-4511-BF7C-5602D90F32BC}"/>
            </c:ext>
          </c:extLst>
        </c:ser>
        <c:dLbls>
          <c:dLblPos val="outEnd"/>
          <c:showLegendKey val="0"/>
          <c:showVal val="1"/>
          <c:showCatName val="0"/>
          <c:showSerName val="0"/>
          <c:showPercent val="0"/>
          <c:showBubbleSize val="0"/>
        </c:dLbls>
        <c:gapWidth val="219"/>
        <c:overlap val="-27"/>
        <c:axId val="1329633696"/>
        <c:axId val="1329634112"/>
      </c:barChart>
      <c:catAx>
        <c:axId val="132963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1329634112"/>
        <c:crosses val="autoZero"/>
        <c:auto val="1"/>
        <c:lblAlgn val="ctr"/>
        <c:lblOffset val="100"/>
        <c:noMultiLvlLbl val="0"/>
      </c:catAx>
      <c:valAx>
        <c:axId val="132963411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3296336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rgbClr val="E74030"/>
            </a:solidFill>
            <a:ln>
              <a:noFill/>
            </a:ln>
            <a:effectLst/>
          </c:spPr>
          <c:invertIfNegative val="0"/>
          <c:dPt>
            <c:idx val="0"/>
            <c:invertIfNegative val="0"/>
            <c:bubble3D val="0"/>
            <c:spPr>
              <a:solidFill>
                <a:srgbClr val="DE0833"/>
              </a:solidFill>
              <a:ln w="82550">
                <a:solidFill>
                  <a:srgbClr val="DE0833"/>
                </a:solidFill>
              </a:ln>
              <a:effectLst/>
            </c:spPr>
            <c:extLst>
              <c:ext xmlns:c16="http://schemas.microsoft.com/office/drawing/2014/chart" uri="{C3380CC4-5D6E-409C-BE32-E72D297353CC}">
                <c16:uniqueId val="{00000005-9C4C-4DA4-8CD6-683DC30376B3}"/>
              </c:ext>
            </c:extLst>
          </c:dPt>
          <c:dPt>
            <c:idx val="1"/>
            <c:invertIfNegative val="0"/>
            <c:bubble3D val="0"/>
            <c:spPr>
              <a:solidFill>
                <a:srgbClr val="E74030"/>
              </a:solidFill>
              <a:ln w="82550">
                <a:solidFill>
                  <a:srgbClr val="E74030"/>
                </a:solidFill>
              </a:ln>
              <a:effectLst/>
            </c:spPr>
            <c:extLst>
              <c:ext xmlns:c16="http://schemas.microsoft.com/office/drawing/2014/chart" uri="{C3380CC4-5D6E-409C-BE32-E72D297353CC}">
                <c16:uniqueId val="{00000004-9C4C-4DA4-8CD6-683DC30376B3}"/>
              </c:ext>
            </c:extLst>
          </c:dPt>
          <c:dPt>
            <c:idx val="2"/>
            <c:invertIfNegative val="0"/>
            <c:bubble3D val="0"/>
            <c:spPr>
              <a:solidFill>
                <a:srgbClr val="EB5D65"/>
              </a:solidFill>
              <a:ln w="82550">
                <a:solidFill>
                  <a:srgbClr val="EB5D65"/>
                </a:solidFill>
              </a:ln>
              <a:effectLst/>
            </c:spPr>
            <c:extLst>
              <c:ext xmlns:c16="http://schemas.microsoft.com/office/drawing/2014/chart" uri="{C3380CC4-5D6E-409C-BE32-E72D297353CC}">
                <c16:uniqueId val="{00000006-9C4C-4DA4-8CD6-683DC30376B3}"/>
              </c:ext>
            </c:extLst>
          </c:dPt>
          <c:dPt>
            <c:idx val="3"/>
            <c:invertIfNegative val="0"/>
            <c:bubble3D val="0"/>
            <c:spPr>
              <a:solidFill>
                <a:srgbClr val="F18F94"/>
              </a:solidFill>
              <a:ln w="82550">
                <a:solidFill>
                  <a:srgbClr val="F18F94"/>
                </a:solidFill>
              </a:ln>
              <a:effectLst/>
            </c:spPr>
            <c:extLst>
              <c:ext xmlns:c16="http://schemas.microsoft.com/office/drawing/2014/chart" uri="{C3380CC4-5D6E-409C-BE32-E72D297353CC}">
                <c16:uniqueId val="{00000007-9C4C-4DA4-8CD6-683DC30376B3}"/>
              </c:ext>
            </c:extLst>
          </c:dPt>
          <c:cat>
            <c:strRef>
              <c:f>Sheet1!$A$2:$A$5</c:f>
              <c:strCache>
                <c:ptCount val="4"/>
                <c:pt idx="0">
                  <c:v>Third-party cookie</c:v>
                </c:pt>
                <c:pt idx="1">
                  <c:v>First-party cookie</c:v>
                </c:pt>
                <c:pt idx="2">
                  <c:v>Server-to-server</c:v>
                </c:pt>
                <c:pt idx="3">
                  <c:v>Don't know</c:v>
                </c:pt>
              </c:strCache>
            </c:strRef>
          </c:cat>
          <c:val>
            <c:numRef>
              <c:f>Sheet1!$B$2:$B$5</c:f>
              <c:numCache>
                <c:formatCode>General</c:formatCode>
                <c:ptCount val="4"/>
                <c:pt idx="0">
                  <c:v>51</c:v>
                </c:pt>
                <c:pt idx="1">
                  <c:v>42</c:v>
                </c:pt>
                <c:pt idx="2">
                  <c:v>35</c:v>
                </c:pt>
                <c:pt idx="3">
                  <c:v>21</c:v>
                </c:pt>
              </c:numCache>
            </c:numRef>
          </c:val>
          <c:extLst>
            <c:ext xmlns:c16="http://schemas.microsoft.com/office/drawing/2014/chart" uri="{C3380CC4-5D6E-409C-BE32-E72D297353CC}">
              <c16:uniqueId val="{00000000-9C4C-4DA4-8CD6-683DC30376B3}"/>
            </c:ext>
          </c:extLst>
        </c:ser>
        <c:dLbls>
          <c:showLegendKey val="0"/>
          <c:showVal val="0"/>
          <c:showCatName val="0"/>
          <c:showSerName val="0"/>
          <c:showPercent val="0"/>
          <c:showBubbleSize val="0"/>
        </c:dLbls>
        <c:gapWidth val="219"/>
        <c:overlap val="-27"/>
        <c:axId val="685280351"/>
        <c:axId val="685279519"/>
      </c:barChart>
      <c:catAx>
        <c:axId val="685280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85279519"/>
        <c:crosses val="autoZero"/>
        <c:auto val="1"/>
        <c:lblAlgn val="ctr"/>
        <c:lblOffset val="100"/>
        <c:noMultiLvlLbl val="0"/>
      </c:catAx>
      <c:valAx>
        <c:axId val="685279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85280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DA-4896-887D-92A556FAA0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DA-4896-887D-92A556FAA0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DA-4896-887D-92A556FAA0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DA-4896-887D-92A556FAA0A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Sheet2!$B$3:$B$6</c:f>
              <c:strCache>
                <c:ptCount val="4"/>
                <c:pt idx="0">
                  <c:v>Micro SME (less than 10 employees)</c:v>
                </c:pt>
                <c:pt idx="1">
                  <c:v>Small business (11-50 employees)</c:v>
                </c:pt>
                <c:pt idx="2">
                  <c:v>Medium business (51-250 employees)</c:v>
                </c:pt>
                <c:pt idx="3">
                  <c:v>Large business (251+ employees)</c:v>
                </c:pt>
              </c:strCache>
            </c:strRef>
          </c:cat>
          <c:val>
            <c:numRef>
              <c:f>Sheet2!$C$3:$C$6</c:f>
              <c:numCache>
                <c:formatCode>0.00%</c:formatCode>
                <c:ptCount val="4"/>
                <c:pt idx="0">
                  <c:v>8.6999999999999994E-2</c:v>
                </c:pt>
                <c:pt idx="1">
                  <c:v>0.23799999999999999</c:v>
                </c:pt>
                <c:pt idx="2" formatCode="0%">
                  <c:v>0.19</c:v>
                </c:pt>
                <c:pt idx="3">
                  <c:v>0.48399999999999999</c:v>
                </c:pt>
              </c:numCache>
            </c:numRef>
          </c:val>
          <c:extLst>
            <c:ext xmlns:c16="http://schemas.microsoft.com/office/drawing/2014/chart" uri="{C3380CC4-5D6E-409C-BE32-E72D297353CC}">
              <c16:uniqueId val="{00000008-79DA-4896-887D-92A556FAA0A7}"/>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506995668373925"/>
          <c:y val="8.004361660291015E-2"/>
          <c:w val="0.32344472080586989"/>
          <c:h val="0.48349503786299625"/>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A07-45B9-AAB8-E9E98BACE8D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6A07-45B9-AAB8-E9E98BACE8D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6A07-45B9-AAB8-E9E98BACE8D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Sheet3!$B$3:$B$6</c:f>
              <c:strCache>
                <c:ptCount val="4"/>
                <c:pt idx="0">
                  <c:v>I manage it myself using a tech solution like a network or SaaS platform</c:v>
                </c:pt>
                <c:pt idx="1">
                  <c:v>A network 
manages it for me</c:v>
                </c:pt>
                <c:pt idx="2">
                  <c:v>An agency 
manages it for me</c:v>
                </c:pt>
                <c:pt idx="3">
                  <c:v>Other</c:v>
                </c:pt>
              </c:strCache>
            </c:strRef>
          </c:cat>
          <c:val>
            <c:numRef>
              <c:f>Sheet3!$C$3:$C$6</c:f>
              <c:numCache>
                <c:formatCode>0.00%</c:formatCode>
                <c:ptCount val="4"/>
                <c:pt idx="0">
                  <c:v>0.44800000000000001</c:v>
                </c:pt>
                <c:pt idx="1">
                  <c:v>0.35299999999999998</c:v>
                </c:pt>
                <c:pt idx="2">
                  <c:v>0.129</c:v>
                </c:pt>
                <c:pt idx="3" formatCode="0%">
                  <c:v>7.0000000000000007E-2</c:v>
                </c:pt>
              </c:numCache>
            </c:numRef>
          </c:val>
          <c:extLst>
            <c:ext xmlns:c16="http://schemas.microsoft.com/office/drawing/2014/chart" uri="{C3380CC4-5D6E-409C-BE32-E72D297353CC}">
              <c16:uniqueId val="{00000000-6A07-45B9-AAB8-E9E98BACE8DC}"/>
            </c:ext>
          </c:extLst>
        </c:ser>
        <c:dLbls>
          <c:dLblPos val="inEnd"/>
          <c:showLegendKey val="0"/>
          <c:showVal val="1"/>
          <c:showCatName val="0"/>
          <c:showSerName val="0"/>
          <c:showPercent val="0"/>
          <c:showBubbleSize val="0"/>
        </c:dLbls>
        <c:gapWidth val="219"/>
        <c:overlap val="-27"/>
        <c:axId val="530789904"/>
        <c:axId val="530790320"/>
      </c:barChart>
      <c:catAx>
        <c:axId val="53078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530790320"/>
        <c:crosses val="autoZero"/>
        <c:auto val="1"/>
        <c:lblAlgn val="ctr"/>
        <c:lblOffset val="100"/>
        <c:noMultiLvlLbl val="0"/>
      </c:catAx>
      <c:valAx>
        <c:axId val="5307903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53078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0CF-46C4-941A-B8F4864FD5E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40CF-46C4-941A-B8F4864FD5E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40CF-46C4-941A-B8F4864FD5E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40CF-46C4-941A-B8F4864FD5E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 (2)'!$B$3:$B$7</c:f>
              <c:strCache>
                <c:ptCount val="5"/>
                <c:pt idx="0">
                  <c:v>Retail</c:v>
                </c:pt>
                <c:pt idx="1">
                  <c:v>Finance / Insurance</c:v>
                </c:pt>
                <c:pt idx="2">
                  <c:v>Travel</c:v>
                </c:pt>
                <c:pt idx="3">
                  <c:v>Telecoms / Utilities / Services</c:v>
                </c:pt>
                <c:pt idx="4">
                  <c:v>Other</c:v>
                </c:pt>
              </c:strCache>
            </c:strRef>
          </c:cat>
          <c:val>
            <c:numRef>
              <c:f>'Sheet3 (2)'!$C$3:$C$7</c:f>
              <c:numCache>
                <c:formatCode>0.00%</c:formatCode>
                <c:ptCount val="5"/>
                <c:pt idx="0">
                  <c:v>0.63500000000000001</c:v>
                </c:pt>
                <c:pt idx="1">
                  <c:v>0.22600000000000001</c:v>
                </c:pt>
                <c:pt idx="2">
                  <c:v>0.21199999999999999</c:v>
                </c:pt>
                <c:pt idx="3" formatCode="0%">
                  <c:v>0.17499999999999999</c:v>
                </c:pt>
                <c:pt idx="4">
                  <c:v>0.11199999999999999</c:v>
                </c:pt>
              </c:numCache>
            </c:numRef>
          </c:val>
          <c:extLst>
            <c:ext xmlns:c16="http://schemas.microsoft.com/office/drawing/2014/chart" uri="{C3380CC4-5D6E-409C-BE32-E72D297353CC}">
              <c16:uniqueId val="{00000000-40CF-46C4-941A-B8F4864FD5EB}"/>
            </c:ext>
          </c:extLst>
        </c:ser>
        <c:dLbls>
          <c:dLblPos val="inEnd"/>
          <c:showLegendKey val="0"/>
          <c:showVal val="1"/>
          <c:showCatName val="0"/>
          <c:showSerName val="0"/>
          <c:showPercent val="0"/>
          <c:showBubbleSize val="0"/>
        </c:dLbls>
        <c:gapWidth val="219"/>
        <c:overlap val="-27"/>
        <c:axId val="530789904"/>
        <c:axId val="530790320"/>
      </c:barChart>
      <c:catAx>
        <c:axId val="53078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530790320"/>
        <c:crosses val="autoZero"/>
        <c:auto val="1"/>
        <c:lblAlgn val="ctr"/>
        <c:lblOffset val="100"/>
        <c:noMultiLvlLbl val="0"/>
      </c:catAx>
      <c:valAx>
        <c:axId val="5307903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53078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911D-4EE3-9B99-B84F2E5ED0D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911D-4EE3-9B99-B84F2E5ED0D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911D-4EE3-9B99-B84F2E5ED0D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911D-4EE3-9B99-B84F2E5ED0D4}"/>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911D-4EE3-9B99-B84F2E5ED0D4}"/>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5-911D-4EE3-9B99-B84F2E5ED0D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 (3)'!$B$3:$B$9</c:f>
              <c:strCache>
                <c:ptCount val="7"/>
                <c:pt idx="0">
                  <c:v>Europe 
(exc. UK)</c:v>
                </c:pt>
                <c:pt idx="1">
                  <c:v>North America</c:v>
                </c:pt>
                <c:pt idx="2">
                  <c:v>Just UK</c:v>
                </c:pt>
                <c:pt idx="3">
                  <c:v>Oceania</c:v>
                </c:pt>
                <c:pt idx="4">
                  <c:v>Asia</c:v>
                </c:pt>
                <c:pt idx="5">
                  <c:v>South America</c:v>
                </c:pt>
                <c:pt idx="6">
                  <c:v>Africa</c:v>
                </c:pt>
              </c:strCache>
            </c:strRef>
          </c:cat>
          <c:val>
            <c:numRef>
              <c:f>'Sheet3 (3)'!$C$3:$C$9</c:f>
              <c:numCache>
                <c:formatCode>0.00%</c:formatCode>
                <c:ptCount val="7"/>
                <c:pt idx="0">
                  <c:v>0.51800000000000002</c:v>
                </c:pt>
                <c:pt idx="1">
                  <c:v>0.46700000000000003</c:v>
                </c:pt>
                <c:pt idx="2">
                  <c:v>0.41599999999999998</c:v>
                </c:pt>
                <c:pt idx="3" formatCode="0%">
                  <c:v>0.219</c:v>
                </c:pt>
                <c:pt idx="4">
                  <c:v>0.19</c:v>
                </c:pt>
                <c:pt idx="5">
                  <c:v>0.13900000000000001</c:v>
                </c:pt>
                <c:pt idx="6">
                  <c:v>5.8000000000000003E-2</c:v>
                </c:pt>
              </c:numCache>
            </c:numRef>
          </c:val>
          <c:extLst>
            <c:ext xmlns:c16="http://schemas.microsoft.com/office/drawing/2014/chart" uri="{C3380CC4-5D6E-409C-BE32-E72D297353CC}">
              <c16:uniqueId val="{00000000-911D-4EE3-9B99-B84F2E5ED0D4}"/>
            </c:ext>
          </c:extLst>
        </c:ser>
        <c:dLbls>
          <c:dLblPos val="inEnd"/>
          <c:showLegendKey val="0"/>
          <c:showVal val="1"/>
          <c:showCatName val="0"/>
          <c:showSerName val="0"/>
          <c:showPercent val="0"/>
          <c:showBubbleSize val="0"/>
        </c:dLbls>
        <c:gapWidth val="219"/>
        <c:overlap val="-27"/>
        <c:axId val="530789904"/>
        <c:axId val="530790320"/>
      </c:barChart>
      <c:catAx>
        <c:axId val="53078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530790320"/>
        <c:crosses val="autoZero"/>
        <c:auto val="1"/>
        <c:lblAlgn val="ctr"/>
        <c:lblOffset val="100"/>
        <c:noMultiLvlLbl val="0"/>
      </c:catAx>
      <c:valAx>
        <c:axId val="5307903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53078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7B76-4459-8018-8598E49DB88E}"/>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2-7B76-4459-8018-8598E49DB88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7B76-4459-8018-8598E49DB88E}"/>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4-7B76-4459-8018-8598E49DB88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3-7B76-4459-8018-8598E49DB88E}"/>
              </c:ext>
            </c:extLst>
          </c:dPt>
          <c:dLbls>
            <c:dLbl>
              <c:idx val="0"/>
              <c:layout>
                <c:manualLayout>
                  <c:x val="1.205585378764734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76-4459-8018-8598E49DB88E}"/>
                </c:ext>
              </c:extLst>
            </c:dLbl>
            <c:dLbl>
              <c:idx val="1"/>
              <c:layout>
                <c:manualLayout>
                  <c:x val="1.028405454975162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76-4459-8018-8598E49DB88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 (4)'!$B$7:$B$12</c:f>
              <c:strCache>
                <c:ptCount val="6"/>
                <c:pt idx="0">
                  <c:v>CPI (Cost per Install)</c:v>
                </c:pt>
                <c:pt idx="1">
                  <c:v>CPM (Cost per Thousand Imps)</c:v>
                </c:pt>
                <c:pt idx="2">
                  <c:v>CPL (Cost per Lead)</c:v>
                </c:pt>
                <c:pt idx="3">
                  <c:v>CPC (Cost per Click)</c:v>
                </c:pt>
                <c:pt idx="4">
                  <c:v>Tenancies / Bonuses</c:v>
                </c:pt>
                <c:pt idx="5">
                  <c:v>CPA / CPO (Cost per Action / Order)</c:v>
                </c:pt>
              </c:strCache>
            </c:strRef>
          </c:cat>
          <c:val>
            <c:numRef>
              <c:f>'Sheet3 (4)'!$C$7:$C$12</c:f>
              <c:numCache>
                <c:formatCode>0.00%</c:formatCode>
                <c:ptCount val="6"/>
                <c:pt idx="0">
                  <c:v>1.4999999999999999E-2</c:v>
                </c:pt>
                <c:pt idx="1">
                  <c:v>3.5999999999999997E-2</c:v>
                </c:pt>
                <c:pt idx="2" formatCode="0%">
                  <c:v>0.14599999999999999</c:v>
                </c:pt>
                <c:pt idx="3">
                  <c:v>0.219</c:v>
                </c:pt>
                <c:pt idx="4">
                  <c:v>0.55500000000000005</c:v>
                </c:pt>
                <c:pt idx="5">
                  <c:v>0.94899999999999995</c:v>
                </c:pt>
              </c:numCache>
            </c:numRef>
          </c:val>
          <c:extLst>
            <c:ext xmlns:c16="http://schemas.microsoft.com/office/drawing/2014/chart" uri="{C3380CC4-5D6E-409C-BE32-E72D297353CC}">
              <c16:uniqueId val="{00000000-7B76-4459-8018-8598E49DB88E}"/>
            </c:ext>
          </c:extLst>
        </c:ser>
        <c:dLbls>
          <c:dLblPos val="inEnd"/>
          <c:showLegendKey val="0"/>
          <c:showVal val="1"/>
          <c:showCatName val="0"/>
          <c:showSerName val="0"/>
          <c:showPercent val="0"/>
          <c:showBubbleSize val="0"/>
        </c:dLbls>
        <c:gapWidth val="50"/>
        <c:overlap val="-6"/>
        <c:axId val="530789904"/>
        <c:axId val="530790320"/>
      </c:barChart>
      <c:catAx>
        <c:axId val="530789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530790320"/>
        <c:crosses val="autoZero"/>
        <c:auto val="1"/>
        <c:lblAlgn val="ctr"/>
        <c:lblOffset val="100"/>
        <c:noMultiLvlLbl val="0"/>
      </c:catAx>
      <c:valAx>
        <c:axId val="530790320"/>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53078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5829797296602"/>
          <c:y val="0"/>
          <c:w val="0.40603432195485906"/>
          <c:h val="1"/>
        </c:manualLayout>
      </c:layout>
      <c:doughnutChart>
        <c:varyColors val="1"/>
        <c:ser>
          <c:idx val="0"/>
          <c:order val="0"/>
          <c:dPt>
            <c:idx val="0"/>
            <c:bubble3D val="0"/>
            <c:spPr>
              <a:solidFill>
                <a:schemeClr val="accent5"/>
              </a:solidFill>
              <a:ln w="19050">
                <a:solidFill>
                  <a:schemeClr val="lt1"/>
                </a:solidFill>
              </a:ln>
              <a:effectLst/>
            </c:spPr>
            <c:extLst>
              <c:ext xmlns:c16="http://schemas.microsoft.com/office/drawing/2014/chart" uri="{C3380CC4-5D6E-409C-BE32-E72D297353CC}">
                <c16:uniqueId val="{00000001-9EDD-49B5-BB0C-9F6C7B6049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EDD-49B5-BB0C-9F6C7B6049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EDD-49B5-BB0C-9F6C7B604996}"/>
              </c:ext>
            </c:extLst>
          </c:dPt>
          <c:dPt>
            <c:idx val="3"/>
            <c:bubble3D val="0"/>
            <c:explosion val="13"/>
            <c:spPr>
              <a:solidFill>
                <a:schemeClr val="accent4"/>
              </a:solidFill>
              <a:ln w="19050">
                <a:solidFill>
                  <a:schemeClr val="lt1"/>
                </a:solidFill>
              </a:ln>
              <a:effectLst/>
            </c:spPr>
            <c:extLst>
              <c:ext xmlns:c16="http://schemas.microsoft.com/office/drawing/2014/chart" uri="{C3380CC4-5D6E-409C-BE32-E72D297353CC}">
                <c16:uniqueId val="{00000007-9EDD-49B5-BB0C-9F6C7B604996}"/>
              </c:ext>
            </c:extLst>
          </c:dPt>
          <c:dLbls>
            <c:dLbl>
              <c:idx val="0"/>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EDD-49B5-BB0C-9F6C7B604996}"/>
                </c:ext>
              </c:extLst>
            </c:dLbl>
            <c:dLbl>
              <c:idx val="1"/>
              <c:tx>
                <c:rich>
                  <a:bodyPr/>
                  <a:lstStyle/>
                  <a:p>
                    <a:fld id="{7255069E-11A5-457E-ACCB-8D340DF5EDD6}" type="PERCENTAGE">
                      <a:rPr lang="en-US" smtClean="0"/>
                      <a:pPr/>
                      <a:t>[PERCENTAGE]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DD-49B5-BB0C-9F6C7B604996}"/>
                </c:ext>
              </c:extLst>
            </c:dLbl>
            <c:dLbl>
              <c:idx val="2"/>
              <c:layout>
                <c:manualLayout>
                  <c:x val="6.9098949695964619E-3"/>
                  <c:y val="2.6709401709401708E-2"/>
                </c:manualLayout>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EDD-49B5-BB0C-9F6C7B604996}"/>
                </c:ext>
              </c:extLst>
            </c:dLbl>
            <c:dLbl>
              <c:idx val="3"/>
              <c:tx>
                <c:rich>
                  <a:bodyPr/>
                  <a:lstStyle/>
                  <a:p>
                    <a:fld id="{22E39A8B-6B3A-47E3-A970-F27A8D1894D0}"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EDD-49B5-BB0C-9F6C7B60499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Sheet6!$A$1:$A$4</c:f>
              <c:strCache>
                <c:ptCount val="4"/>
                <c:pt idx="0">
                  <c:v>Don't know</c:v>
                </c:pt>
                <c:pt idx="1">
                  <c:v>I plan to spend about the same</c:v>
                </c:pt>
                <c:pt idx="2">
                  <c:v>No, I plan to spend proportionally less</c:v>
                </c:pt>
                <c:pt idx="3">
                  <c:v>Yes, I plan to spend proportionally more</c:v>
                </c:pt>
              </c:strCache>
            </c:strRef>
          </c:cat>
          <c:val>
            <c:numRef>
              <c:f>Sheet6!$B$1:$B$4</c:f>
              <c:numCache>
                <c:formatCode>0</c:formatCode>
                <c:ptCount val="4"/>
                <c:pt idx="0">
                  <c:v>11.764705882352942</c:v>
                </c:pt>
                <c:pt idx="1">
                  <c:v>38.970588235294123</c:v>
                </c:pt>
                <c:pt idx="2">
                  <c:v>2.9411764705882355</c:v>
                </c:pt>
                <c:pt idx="3">
                  <c:v>46.32352941176471</c:v>
                </c:pt>
              </c:numCache>
            </c:numRef>
          </c:val>
          <c:extLst>
            <c:ext xmlns:c16="http://schemas.microsoft.com/office/drawing/2014/chart" uri="{C3380CC4-5D6E-409C-BE32-E72D297353CC}">
              <c16:uniqueId val="{00000008-9EDD-49B5-BB0C-9F6C7B604996}"/>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3250011969896791"/>
          <c:y val="0.23778139511407229"/>
          <c:w val="0.22415699281370924"/>
          <c:h val="0.42018249321398926"/>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CAFC-40E9-80C6-2B205392CAE7}"/>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2-CAFC-40E9-80C6-2B205392CAE7}"/>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3-CAFC-40E9-80C6-2B205392CAE7}"/>
              </c:ext>
            </c:extLst>
          </c:dPt>
          <c:cat>
            <c:strRef>
              <c:f>Sheet7!$A$7:$A$13</c:f>
              <c:strCache>
                <c:ptCount val="7"/>
                <c:pt idx="0">
                  <c:v>Under £100</c:v>
                </c:pt>
                <c:pt idx="1">
                  <c:v>£100 - £500</c:v>
                </c:pt>
                <c:pt idx="2">
                  <c:v>£500 - £5,000</c:v>
                </c:pt>
                <c:pt idx="3">
                  <c:v>£5,000 - £50,000</c:v>
                </c:pt>
                <c:pt idx="4">
                  <c:v>£50,000 - £250,000</c:v>
                </c:pt>
                <c:pt idx="5">
                  <c:v>£250,000 - £1m</c:v>
                </c:pt>
                <c:pt idx="6">
                  <c:v>£1m+</c:v>
                </c:pt>
              </c:strCache>
            </c:strRef>
          </c:cat>
          <c:val>
            <c:numRef>
              <c:f>Sheet7!$B$7:$B$13</c:f>
              <c:numCache>
                <c:formatCode>General</c:formatCode>
                <c:ptCount val="7"/>
                <c:pt idx="0">
                  <c:v>5</c:v>
                </c:pt>
                <c:pt idx="1">
                  <c:v>8</c:v>
                </c:pt>
                <c:pt idx="2">
                  <c:v>36</c:v>
                </c:pt>
                <c:pt idx="3">
                  <c:v>45</c:v>
                </c:pt>
                <c:pt idx="4">
                  <c:v>25</c:v>
                </c:pt>
                <c:pt idx="5">
                  <c:v>8</c:v>
                </c:pt>
                <c:pt idx="6">
                  <c:v>9</c:v>
                </c:pt>
              </c:numCache>
            </c:numRef>
          </c:val>
          <c:extLst>
            <c:ext xmlns:c16="http://schemas.microsoft.com/office/drawing/2014/chart" uri="{C3380CC4-5D6E-409C-BE32-E72D297353CC}">
              <c16:uniqueId val="{00000000-CAFC-40E9-80C6-2B205392CAE7}"/>
            </c:ext>
          </c:extLst>
        </c:ser>
        <c:dLbls>
          <c:showLegendKey val="0"/>
          <c:showVal val="0"/>
          <c:showCatName val="0"/>
          <c:showSerName val="0"/>
          <c:showPercent val="0"/>
          <c:showBubbleSize val="0"/>
        </c:dLbls>
        <c:gapWidth val="219"/>
        <c:overlap val="-27"/>
        <c:axId val="355732064"/>
        <c:axId val="1845547792"/>
      </c:barChart>
      <c:catAx>
        <c:axId val="35573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1845547792"/>
        <c:crosses val="autoZero"/>
        <c:auto val="1"/>
        <c:lblAlgn val="ctr"/>
        <c:lblOffset val="100"/>
        <c:noMultiLvlLbl val="0"/>
      </c:catAx>
      <c:valAx>
        <c:axId val="1845547792"/>
        <c:scaling>
          <c:orientation val="minMax"/>
        </c:scaling>
        <c:delete val="1"/>
        <c:axPos val="l"/>
        <c:numFmt formatCode="General" sourceLinked="1"/>
        <c:majorTickMark val="none"/>
        <c:minorTickMark val="none"/>
        <c:tickLblPos val="nextTo"/>
        <c:crossAx val="355732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568B"/>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(4)'!$A$27:$A$31</c:f>
              <c:strCache>
                <c:ptCount val="5"/>
                <c:pt idx="0">
                  <c:v>Less than 10%</c:v>
                </c:pt>
                <c:pt idx="1">
                  <c:v>10-20%</c:v>
                </c:pt>
                <c:pt idx="2">
                  <c:v>20-40%</c:v>
                </c:pt>
                <c:pt idx="3">
                  <c:v>40-60%</c:v>
                </c:pt>
                <c:pt idx="4">
                  <c:v>60%+</c:v>
                </c:pt>
              </c:strCache>
            </c:strRef>
          </c:cat>
          <c:val>
            <c:numRef>
              <c:f>'Sheet2 (4)'!$B$27:$B$31</c:f>
              <c:numCache>
                <c:formatCode>0%</c:formatCode>
                <c:ptCount val="5"/>
                <c:pt idx="0">
                  <c:v>0.36029411764705882</c:v>
                </c:pt>
                <c:pt idx="1">
                  <c:v>0.43382352941176472</c:v>
                </c:pt>
                <c:pt idx="2">
                  <c:v>0.10294117647058823</c:v>
                </c:pt>
                <c:pt idx="3">
                  <c:v>4.4117647058823532E-2</c:v>
                </c:pt>
                <c:pt idx="4">
                  <c:v>5.8823529411764705E-2</c:v>
                </c:pt>
              </c:numCache>
            </c:numRef>
          </c:val>
          <c:extLst>
            <c:ext xmlns:c16="http://schemas.microsoft.com/office/drawing/2014/chart" uri="{C3380CC4-5D6E-409C-BE32-E72D297353CC}">
              <c16:uniqueId val="{00000000-702D-43DE-A0D5-B9985DAA4465}"/>
            </c:ext>
          </c:extLst>
        </c:ser>
        <c:dLbls>
          <c:dLblPos val="outEnd"/>
          <c:showLegendKey val="0"/>
          <c:showVal val="1"/>
          <c:showCatName val="0"/>
          <c:showSerName val="0"/>
          <c:showPercent val="0"/>
          <c:showBubbleSize val="0"/>
        </c:dLbls>
        <c:gapWidth val="219"/>
        <c:overlap val="-27"/>
        <c:axId val="889536192"/>
        <c:axId val="889535776"/>
      </c:barChart>
      <c:catAx>
        <c:axId val="88953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568B"/>
                </a:solidFill>
                <a:latin typeface="Tahoma" panose="020B0604030504040204" pitchFamily="34" charset="0"/>
                <a:ea typeface="Tahoma" panose="020B0604030504040204" pitchFamily="34" charset="0"/>
                <a:cs typeface="Tahoma" panose="020B0604030504040204" pitchFamily="34" charset="0"/>
              </a:defRPr>
            </a:pPr>
            <a:endParaRPr lang="en-US"/>
          </a:p>
        </c:txPr>
        <c:crossAx val="889535776"/>
        <c:crosses val="autoZero"/>
        <c:auto val="1"/>
        <c:lblAlgn val="ctr"/>
        <c:lblOffset val="100"/>
        <c:noMultiLvlLbl val="0"/>
      </c:catAx>
      <c:valAx>
        <c:axId val="8895357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568B"/>
                </a:solidFill>
                <a:latin typeface="Tahoma" panose="020B0604030504040204" pitchFamily="34" charset="0"/>
                <a:ea typeface="Tahoma" panose="020B0604030504040204" pitchFamily="34" charset="0"/>
                <a:cs typeface="Tahoma" panose="020B0604030504040204" pitchFamily="34" charset="0"/>
              </a:defRPr>
            </a:pPr>
            <a:endParaRPr lang="en-US"/>
          </a:p>
        </c:txPr>
        <c:crossAx val="8895361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Sheet2!$A$1:$A$10</cx:f>
        <cx:lvl ptCount="10">
          <cx:pt idx="0">Editorial/Content</cx:pt>
          <cx:pt idx="1">Influencers</cx:pt>
          <cx:pt idx="2">Cashback/Loyalty
/Reward</cx:pt>
          <cx:pt idx="3">Brand to Brand</cx:pt>
          <cx:pt idx="4">Media Houses</cx:pt>
          <cx:pt idx="5">Price Comparison</cx:pt>
          <cx:pt idx="6">Vouchers/Coupon
 /Discount</cx:pt>
          <cx:pt idx="7">Social</cx:pt>
          <cx:pt idx="8">Subnetworks</cx:pt>
          <cx:pt idx="9">Website Tech</cx:pt>
        </cx:lvl>
      </cx:strDim>
      <cx:numDim type="size">
        <cx:f>Sheet2!$B$1:$B$10</cx:f>
        <cx:lvl ptCount="10" formatCode="General">
          <cx:pt idx="0">86</cx:pt>
          <cx:pt idx="1">54</cx:pt>
          <cx:pt idx="2">47</cx:pt>
          <cx:pt idx="3">46</cx:pt>
          <cx:pt idx="4">42</cx:pt>
          <cx:pt idx="5">33</cx:pt>
          <cx:pt idx="6">30</cx:pt>
          <cx:pt idx="7">24</cx:pt>
          <cx:pt idx="8">17</cx:pt>
          <cx:pt idx="9">13</cx:pt>
        </cx:lvl>
      </cx:numDim>
    </cx:data>
  </cx:chartData>
  <cx:chart>
    <cx:plotArea>
      <cx:plotAreaRegion>
        <cx:series layoutId="treemap" uniqueId="{DDC6DF52-9FD1-4388-830C-7D3AAEBB3A03}">
          <cx:dataLabels>
            <cx:txPr>
              <a:bodyPr spcFirstLastPara="1" vertOverflow="ellipsis" horzOverflow="overflow" wrap="square" lIns="0" tIns="0" rIns="0" bIns="0" anchor="ctr" anchorCtr="1"/>
              <a:lstStyle/>
              <a:p>
                <a:pPr algn="ctr" rtl="0">
                  <a:defRPr sz="1600" b="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endParaRPr>
              </a:p>
            </cx:txPr>
            <cx:visibility seriesName="0" categoryName="1" value="1"/>
            <cx:separator>, </cx:separator>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E5EF1_E7B90D1D.xml><?xml version="1.0" encoding="utf-8"?>
<p188:cmLst xmlns:a="http://schemas.openxmlformats.org/drawingml/2006/main" xmlns:r="http://schemas.openxmlformats.org/officeDocument/2006/relationships" xmlns:p188="http://schemas.microsoft.com/office/powerpoint/2018/8/main">
  <p188:cm id="{DE5BDD6E-6548-4FCC-BD6F-21AA7581797A}" authorId="{038D5288-26EA-418F-69EB-81CBF80AF1BE}" created="2022-10-16T20:12:22.047">
    <ac:txMkLst xmlns:ac="http://schemas.microsoft.com/office/drawing/2013/main/command">
      <pc:docMk xmlns:pc="http://schemas.microsoft.com/office/powerpoint/2013/main/command"/>
      <pc:sldMk xmlns:pc="http://schemas.microsoft.com/office/powerpoint/2013/main/command" cId="3887664413" sldId="2147376881"/>
      <ac:spMk id="2" creationId="{66A8B955-1F7E-0DE5-982D-251A14DD3C3D}"/>
      <ac:txMk cp="0" len="8">
        <ac:context len="138" hash="1891208715"/>
      </ac:txMk>
    </ac:txMkLst>
    <p188:pos x="1994647" y="224117"/>
    <p188:txBody>
      <a:bodyPr/>
      <a:lstStyle/>
      <a:p>
        <a:r>
          <a:rPr lang="en-US"/>
          <a:t>Missing % number on purple part of pie chart</a:t>
        </a:r>
      </a:p>
    </p188:txBody>
  </p188:cm>
</p188:cmLst>
</file>

<file path=ppt/drawings/drawing1.xml><?xml version="1.0" encoding="utf-8"?>
<c:userShapes xmlns:c="http://schemas.openxmlformats.org/drawingml/2006/chart">
  <cdr:relSizeAnchor xmlns:cdr="http://schemas.openxmlformats.org/drawingml/2006/chartDrawing">
    <cdr:from>
      <cdr:x>0.61738</cdr:x>
      <cdr:y>0.1169</cdr:y>
    </cdr:from>
    <cdr:to>
      <cdr:x>0.9545</cdr:x>
      <cdr:y>0.25769</cdr:y>
    </cdr:to>
    <cdr:sp macro="" textlink="">
      <cdr:nvSpPr>
        <cdr:cNvPr id="3" name="Callout: Left-Right Arrow 2">
          <a:extLst xmlns:a="http://schemas.openxmlformats.org/drawingml/2006/main">
            <a:ext uri="{FF2B5EF4-FFF2-40B4-BE49-F238E27FC236}">
              <a16:creationId xmlns:a16="http://schemas.microsoft.com/office/drawing/2014/main" id="{41AEEED7-A09B-9990-133A-B8CC5E97F25D}"/>
            </a:ext>
          </a:extLst>
        </cdr:cNvPr>
        <cdr:cNvSpPr/>
      </cdr:nvSpPr>
      <cdr:spPr>
        <a:xfrm xmlns:a="http://schemas.openxmlformats.org/drawingml/2006/main">
          <a:off x="4264869" y="482577"/>
          <a:ext cx="2328801" cy="581198"/>
        </a:xfrm>
        <a:prstGeom xmlns:a="http://schemas.openxmlformats.org/drawingml/2006/main" prst="leftRightArrowCallout">
          <a:avLst>
            <a:gd name="adj1" fmla="val 25000"/>
            <a:gd name="adj2" fmla="val 25000"/>
            <a:gd name="adj3" fmla="val 25000"/>
            <a:gd name="adj4" fmla="val 77962"/>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2800" dirty="0"/>
            <a:t>31%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2806D-246F-4F02-AC83-B2743BCC90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DF0030B-3D1B-42A7-B3F8-8BC832F5B5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A9CA2F-0A72-4ECC-813B-6ADD7656A26B}" type="datetimeFigureOut">
              <a:rPr lang="en-GB" smtClean="0"/>
              <a:t>03/11/2022</a:t>
            </a:fld>
            <a:endParaRPr lang="en-GB"/>
          </a:p>
        </p:txBody>
      </p:sp>
      <p:sp>
        <p:nvSpPr>
          <p:cNvPr id="4" name="Footer Placeholder 3">
            <a:extLst>
              <a:ext uri="{FF2B5EF4-FFF2-40B4-BE49-F238E27FC236}">
                <a16:creationId xmlns:a16="http://schemas.microsoft.com/office/drawing/2014/main" id="{75608084-A935-4231-A6EF-6F3AFC3A8C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712398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288E6-5282-4CD5-A804-A3ADA35666DB}" type="datetimeFigureOut">
              <a:rPr lang="en-GB" smtClean="0"/>
              <a:t>03/11/2022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64332-8E8E-4CFE-9192-73FC0D7304DD}" type="slidenum">
              <a:rPr lang="en-GB" smtClean="0"/>
              <a:t>‹#›</a:t>
            </a:fld>
            <a:endParaRPr lang="en-GB"/>
          </a:p>
        </p:txBody>
      </p:sp>
    </p:spTree>
    <p:extLst>
      <p:ext uri="{BB962C8B-B14F-4D97-AF65-F5344CB8AC3E}">
        <p14:creationId xmlns:p14="http://schemas.microsoft.com/office/powerpoint/2010/main" val="285666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Hello everyone, today we’re going to release the top level findings from 2022’s advertiser and agency study – a join initiative between a number of leading affiliate companies designed to give you a snapshot about the health of the UK affiliate and partner marketing industry.</a:t>
            </a:r>
          </a:p>
        </p:txBody>
      </p:sp>
      <p:sp>
        <p:nvSpPr>
          <p:cNvPr id="4" name="Slide Number Placeholder 3"/>
          <p:cNvSpPr>
            <a:spLocks noGrp="1"/>
          </p:cNvSpPr>
          <p:nvPr>
            <p:ph type="sldNum" sz="quarter" idx="5"/>
          </p:nvPr>
        </p:nvSpPr>
        <p:spPr/>
        <p:txBody>
          <a:bodyPr/>
          <a:lstStyle/>
          <a:p>
            <a:fld id="{4C664332-8E8E-4CFE-9192-73FC0D7304DD}" type="slidenum">
              <a:rPr lang="en-GB" smtClean="0"/>
              <a:t>1</a:t>
            </a:fld>
            <a:endParaRPr lang="en-GB"/>
          </a:p>
        </p:txBody>
      </p:sp>
    </p:spTree>
    <p:extLst>
      <p:ext uri="{BB962C8B-B14F-4D97-AF65-F5344CB8AC3E}">
        <p14:creationId xmlns:p14="http://schemas.microsoft.com/office/powerpoint/2010/main" val="96024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13</a:t>
            </a:fld>
            <a:endParaRPr lang="en-GB"/>
          </a:p>
        </p:txBody>
      </p:sp>
    </p:spTree>
    <p:extLst>
      <p:ext uri="{BB962C8B-B14F-4D97-AF65-F5344CB8AC3E}">
        <p14:creationId xmlns:p14="http://schemas.microsoft.com/office/powerpoint/2010/main" val="388351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14</a:t>
            </a:fld>
            <a:endParaRPr lang="en-GB"/>
          </a:p>
        </p:txBody>
      </p:sp>
    </p:spTree>
    <p:extLst>
      <p:ext uri="{BB962C8B-B14F-4D97-AF65-F5344CB8AC3E}">
        <p14:creationId xmlns:p14="http://schemas.microsoft.com/office/powerpoint/2010/main" val="361201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a natural place to start is: Compared to…</a:t>
            </a:r>
          </a:p>
          <a:p>
            <a:endParaRPr lang="en-GB"/>
          </a:p>
          <a:p>
            <a:r>
              <a:rPr lang="en-GB"/>
              <a:t>Well the positive stat is that almost half of respondents intend to spend more on affiliate marketing over the coming year.</a:t>
            </a:r>
          </a:p>
          <a:p>
            <a:endParaRPr lang="en-GB"/>
          </a:p>
          <a:p>
            <a:r>
              <a:rPr lang="en-GB"/>
              <a:t>In fact 15x more than plan to decrease spend.</a:t>
            </a:r>
          </a:p>
          <a:p>
            <a:endParaRPr lang="en-GB"/>
          </a:p>
          <a:p>
            <a:r>
              <a:rPr lang="en-GB"/>
              <a:t>When we cross referenced the data against size of advertiser we found the larger the programme, the higher the percentage of those intending to increase their budgets, perhaps an indication that these campaigns tend to be more mature and as such perhaps there’s clearer strategic focus as well greater confidence in knowing that that extra investment will lead to more sales at this difficult time.</a:t>
            </a:r>
          </a:p>
          <a:p>
            <a:endParaRPr lang="en-GB"/>
          </a:p>
          <a:p>
            <a:r>
              <a:rPr lang="en-GB"/>
              <a:t>No agency said they planned to cut their affiliate spend.</a:t>
            </a:r>
          </a:p>
        </p:txBody>
      </p:sp>
      <p:sp>
        <p:nvSpPr>
          <p:cNvPr id="4" name="Slide Number Placeholder 3"/>
          <p:cNvSpPr>
            <a:spLocks noGrp="1"/>
          </p:cNvSpPr>
          <p:nvPr>
            <p:ph type="sldNum" sz="quarter" idx="5"/>
          </p:nvPr>
        </p:nvSpPr>
        <p:spPr/>
        <p:txBody>
          <a:bodyPr/>
          <a:lstStyle/>
          <a:p>
            <a:fld id="{4C664332-8E8E-4CFE-9192-73FC0D7304DD}" type="slidenum">
              <a:rPr lang="en-GB" smtClean="0"/>
              <a:t>15</a:t>
            </a:fld>
            <a:endParaRPr lang="en-GB"/>
          </a:p>
        </p:txBody>
      </p:sp>
    </p:spTree>
    <p:extLst>
      <p:ext uri="{BB962C8B-B14F-4D97-AF65-F5344CB8AC3E}">
        <p14:creationId xmlns:p14="http://schemas.microsoft.com/office/powerpoint/2010/main" val="203378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So far so good, but how much are people spending?</a:t>
            </a:r>
          </a:p>
          <a:p>
            <a:endParaRPr lang="en-GB">
              <a:cs typeface="Calibri"/>
            </a:endParaRPr>
          </a:p>
          <a:p>
            <a:r>
              <a:rPr lang="en-GB">
                <a:cs typeface="Calibri"/>
              </a:rPr>
              <a:t>This graph shows on average the total spend on commissions and fees that brands and agencies spend on their affiliate campaigns.</a:t>
            </a:r>
          </a:p>
          <a:p>
            <a:endParaRPr lang="en-GB">
              <a:cs typeface="Calibri"/>
            </a:endParaRPr>
          </a:p>
          <a:p>
            <a:r>
              <a:rPr lang="en-GB">
                <a:cs typeface="Calibri"/>
              </a:rPr>
              <a:t>The three bars in purple show that about one in three respondents spend more than £600k per year on their affiliate campaigns, with one in 14 spending more than £10m per year.</a:t>
            </a:r>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16</a:t>
            </a:fld>
            <a:endParaRPr lang="en-GB"/>
          </a:p>
        </p:txBody>
      </p:sp>
    </p:spTree>
    <p:extLst>
      <p:ext uri="{BB962C8B-B14F-4D97-AF65-F5344CB8AC3E}">
        <p14:creationId xmlns:p14="http://schemas.microsoft.com/office/powerpoint/2010/main" val="4075691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Breaking that down further, a critical statistic is how much impact the affiliate channel has on a brand or agency’s overall sales.</a:t>
            </a:r>
          </a:p>
          <a:p>
            <a:endParaRPr lang="en-GB"/>
          </a:p>
          <a:p>
            <a:r>
              <a:rPr lang="en-GB"/>
              <a:t>As someone who’s been to many sales pitches, when asked, we typically quote the magic 15% number – that is, a well optimised affiliate campaign could account for around one in six of your online sales.</a:t>
            </a:r>
          </a:p>
          <a:p>
            <a:endParaRPr lang="en-GB"/>
          </a:p>
          <a:p>
            <a:r>
              <a:rPr lang="en-GB"/>
              <a:t>The data from our survey showed that for more than two thirds of the respondents,  the channel generates more than one in ten of their online sales, and that for more of than half of the bigger spending advertisers and agencies who responded, that rises to more than one in five.</a:t>
            </a:r>
          </a:p>
          <a:p>
            <a:endParaRPr lang="en-GB"/>
          </a:p>
          <a:p>
            <a:r>
              <a:rPr lang="en-GB"/>
              <a:t>There is obvious variance within that depending on the maturity of the campaign, the openness to work flexibly and the sector they operate in.</a:t>
            </a:r>
          </a:p>
          <a:p>
            <a:endParaRPr lang="en-GB"/>
          </a:p>
          <a:p>
            <a:r>
              <a:rPr lang="en-GB"/>
              <a:t>If we dial back to the data I showed you from the US study, What is particularly of note to me is that the 71bn dollars attributable to the channel represents 10% of all ecommerce in the US, whereas the 9bn in commissions and fees is just 3.5% of all digital marketing spend.</a:t>
            </a:r>
          </a:p>
          <a:p>
            <a:endParaRPr lang="en-GB"/>
          </a:p>
          <a:p>
            <a:r>
              <a:rPr lang="en-GB"/>
              <a:t>It proves what we know – the channel is a heavy lifter, punching above its weight. </a:t>
            </a:r>
          </a:p>
          <a:p>
            <a:endParaRPr lang="en-GB"/>
          </a:p>
          <a:p>
            <a:r>
              <a:rPr lang="en-GB"/>
              <a:t>The challenge is to ensure our share of basket equals our share of voice – that requires ongoing encouragement of brands to continue their investment so affiliate marketing grows in importance overall.</a:t>
            </a:r>
          </a:p>
          <a:p>
            <a:endParaRPr lang="en-GB"/>
          </a:p>
          <a:p>
            <a:endParaRPr lang="en-GB"/>
          </a:p>
          <a:p>
            <a:r>
              <a:rPr lang="en-GB"/>
              <a:t> </a:t>
            </a:r>
          </a:p>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17</a:t>
            </a:fld>
            <a:endParaRPr lang="en-GB"/>
          </a:p>
        </p:txBody>
      </p:sp>
    </p:spTree>
    <p:extLst>
      <p:ext uri="{BB962C8B-B14F-4D97-AF65-F5344CB8AC3E}">
        <p14:creationId xmlns:p14="http://schemas.microsoft.com/office/powerpoint/2010/main" val="2514691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Missing % number of purple pie chart</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C664332-8E8E-4CFE-9192-73FC0D7304DD}" type="slidenum">
              <a:rPr lang="en-GB" smtClean="0"/>
              <a:t>18</a:t>
            </a:fld>
            <a:endParaRPr lang="en-GB"/>
          </a:p>
        </p:txBody>
      </p:sp>
    </p:spTree>
    <p:extLst>
      <p:ext uri="{BB962C8B-B14F-4D97-AF65-F5344CB8AC3E}">
        <p14:creationId xmlns:p14="http://schemas.microsoft.com/office/powerpoint/2010/main" val="3634175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We think there are two reason for that – one we saw an uptick in people looking to supplement their incomes with affiliate commissions, plus Amazon chose to slash many of their commission groups which was a massive boon to competing affiliate programmes as a big linking switching push was initiated by advertisers helped by networks like ours.</a:t>
            </a:r>
          </a:p>
          <a:p>
            <a:endParaRPr lang="en-GB">
              <a:cs typeface="Calibri" panose="020F0502020204030204"/>
            </a:endParaRPr>
          </a:p>
          <a:p>
            <a:r>
              <a:rPr lang="en-GB">
                <a:cs typeface="Calibri" panose="020F0502020204030204"/>
              </a:rPr>
              <a:t>Linda – can concur and state we see the same trend but more diverse types of publishers, some of largely driven by the pandemic</a:t>
            </a:r>
          </a:p>
        </p:txBody>
      </p:sp>
      <p:sp>
        <p:nvSpPr>
          <p:cNvPr id="4" name="Slide Number Placeholder 3"/>
          <p:cNvSpPr>
            <a:spLocks noGrp="1"/>
          </p:cNvSpPr>
          <p:nvPr>
            <p:ph type="sldNum" sz="quarter" idx="5"/>
          </p:nvPr>
        </p:nvSpPr>
        <p:spPr/>
        <p:txBody>
          <a:bodyPr/>
          <a:lstStyle/>
          <a:p>
            <a:fld id="{4FB66C5C-5564-49BF-AD72-D4795D3904EB}" type="slidenum">
              <a:rPr lang="en-GB" smtClean="0"/>
              <a:t>19</a:t>
            </a:fld>
            <a:endParaRPr lang="en-GB"/>
          </a:p>
        </p:txBody>
      </p:sp>
    </p:spTree>
    <p:extLst>
      <p:ext uri="{BB962C8B-B14F-4D97-AF65-F5344CB8AC3E}">
        <p14:creationId xmlns:p14="http://schemas.microsoft.com/office/powerpoint/2010/main" val="3958903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Remember these are relative to each other – so not how important do you consider them in the grand scheme of things or against other channels, more how do they stack up against each other</a:t>
            </a:r>
          </a:p>
          <a:p>
            <a:endParaRPr lang="en-GB"/>
          </a:p>
          <a:p>
            <a:r>
              <a:rPr lang="en-GB"/>
              <a:t>Pubs to left represent longer standing, large advertiser base affiliates.</a:t>
            </a:r>
          </a:p>
          <a:p>
            <a:endParaRPr lang="en-GB"/>
          </a:p>
          <a:p>
            <a:r>
              <a:rPr lang="en-GB"/>
              <a:t>They are more ubiquitous and typically reliant sales drivers.</a:t>
            </a:r>
          </a:p>
          <a:p>
            <a:endParaRPr lang="en-GB"/>
          </a:p>
          <a:p>
            <a:r>
              <a:rPr lang="en-GB"/>
              <a:t>Most of the categories to the right of the dotted line are newer or require more nuanced and in depth discussion. </a:t>
            </a:r>
          </a:p>
          <a:p>
            <a:endParaRPr lang="en-GB"/>
          </a:p>
          <a:p>
            <a:r>
              <a:rPr lang="en-GB"/>
              <a:t>We know media houses – traditional publishing houses – are experiencing significant growth in the channel. Businesses like </a:t>
            </a:r>
            <a:r>
              <a:rPr lang="en-GB" err="1"/>
              <a:t>Wirecutter</a:t>
            </a:r>
            <a:r>
              <a:rPr lang="en-GB"/>
              <a:t> and </a:t>
            </a:r>
            <a:r>
              <a:rPr lang="en-GB" err="1"/>
              <a:t>Buzzfed</a:t>
            </a:r>
            <a:r>
              <a:rPr lang="en-GB"/>
              <a:t> or Future and Hearst. They are almost neck and neck with the powerhouses of the voucher world.</a:t>
            </a:r>
          </a:p>
          <a:p>
            <a:endParaRPr lang="en-GB"/>
          </a:p>
          <a:p>
            <a:r>
              <a:rPr lang="en-GB"/>
              <a:t>For influencers we have that inevitable conversation about moulding them to the affiliate channel when </a:t>
            </a:r>
            <a:r>
              <a:rPr lang="en-GB" err="1"/>
              <a:t>typicaly</a:t>
            </a:r>
            <a:r>
              <a:rPr lang="en-GB"/>
              <a:t> they would have sat outside it.</a:t>
            </a:r>
          </a:p>
          <a:p>
            <a:endParaRPr lang="en-GB"/>
          </a:p>
          <a:p>
            <a:r>
              <a:rPr lang="en-GB"/>
              <a:t>Brands building  their own affiliate brand partnerships is another rapid growth area, as are the tech solutions but both are slower burn, strategic partnerships that don’t currently have the mass cut through of cashback or price comparison.</a:t>
            </a:r>
          </a:p>
          <a:p>
            <a:endParaRPr lang="en-GB"/>
          </a:p>
          <a:p>
            <a:r>
              <a:rPr lang="en-GB"/>
              <a:t>It will be interesting to monitor this one over the coming years.</a:t>
            </a:r>
          </a:p>
        </p:txBody>
      </p:sp>
      <p:sp>
        <p:nvSpPr>
          <p:cNvPr id="4" name="Slide Number Placeholder 3"/>
          <p:cNvSpPr>
            <a:spLocks noGrp="1"/>
          </p:cNvSpPr>
          <p:nvPr>
            <p:ph type="sldNum" sz="quarter" idx="5"/>
          </p:nvPr>
        </p:nvSpPr>
        <p:spPr/>
        <p:txBody>
          <a:bodyPr/>
          <a:lstStyle/>
          <a:p>
            <a:fld id="{4C664332-8E8E-4CFE-9192-73FC0D7304DD}" type="slidenum">
              <a:rPr lang="en-GB" smtClean="0"/>
              <a:t>20</a:t>
            </a:fld>
            <a:endParaRPr lang="en-GB"/>
          </a:p>
        </p:txBody>
      </p:sp>
    </p:spTree>
    <p:extLst>
      <p:ext uri="{BB962C8B-B14F-4D97-AF65-F5344CB8AC3E}">
        <p14:creationId xmlns:p14="http://schemas.microsoft.com/office/powerpoint/2010/main" val="4210464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Remember these are relative to each other – so not how important do you consider them in the grand scheme of things.</a:t>
            </a:r>
          </a:p>
          <a:p>
            <a:endParaRPr lang="en-GB">
              <a:cs typeface="Calibri"/>
            </a:endParaRPr>
          </a:p>
          <a:p>
            <a:r>
              <a:rPr lang="en-GB">
                <a:cs typeface="Calibri"/>
              </a:rPr>
              <a:t>In a way this next slide does ask for what a future publisher mix looks like as it asks which ones brands want to invest in more.</a:t>
            </a:r>
          </a:p>
          <a:p>
            <a:endParaRPr lang="en-GB">
              <a:cs typeface="Calibri"/>
            </a:endParaRPr>
          </a:p>
          <a:p>
            <a:r>
              <a:rPr lang="en-GB">
                <a:cs typeface="Calibri"/>
              </a:rPr>
              <a:t>Well over half want to invest in content and editorial, significantly above the next category of influencer.</a:t>
            </a:r>
          </a:p>
        </p:txBody>
      </p:sp>
      <p:sp>
        <p:nvSpPr>
          <p:cNvPr id="4" name="Slide Number Placeholder 3"/>
          <p:cNvSpPr>
            <a:spLocks noGrp="1"/>
          </p:cNvSpPr>
          <p:nvPr>
            <p:ph type="sldNum" sz="quarter" idx="5"/>
          </p:nvPr>
        </p:nvSpPr>
        <p:spPr/>
        <p:txBody>
          <a:bodyPr/>
          <a:lstStyle/>
          <a:p>
            <a:fld id="{4C664332-8E8E-4CFE-9192-73FC0D7304DD}" type="slidenum">
              <a:rPr lang="en-GB" smtClean="0"/>
              <a:t>21</a:t>
            </a:fld>
            <a:endParaRPr lang="en-GB"/>
          </a:p>
        </p:txBody>
      </p:sp>
    </p:spTree>
    <p:extLst>
      <p:ext uri="{BB962C8B-B14F-4D97-AF65-F5344CB8AC3E}">
        <p14:creationId xmlns:p14="http://schemas.microsoft.com/office/powerpoint/2010/main" val="2780936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43 respondents</a:t>
            </a:r>
          </a:p>
          <a:p>
            <a:r>
              <a:rPr lang="en-US">
                <a:cs typeface="Calibri"/>
              </a:rPr>
              <a:t>2. 42</a:t>
            </a:r>
          </a:p>
          <a:p>
            <a:r>
              <a:rPr lang="en-US">
                <a:cs typeface="Calibri"/>
              </a:rPr>
              <a:t>3. 34</a:t>
            </a:r>
          </a:p>
          <a:p>
            <a:endParaRPr lang="en-US">
              <a:cs typeface="Calibri"/>
            </a:endParaRPr>
          </a:p>
          <a:p>
            <a:pPr>
              <a:buFont typeface="Arial"/>
              <a:buChar char="•"/>
            </a:pPr>
            <a:r>
              <a:rPr lang="en-GB"/>
              <a:t>Lack of Pub Diversity – perhaps we can lean on how brands say they want to diversify but to work with some pub models, they need to become more agile in how they measure success or ROI like for Influencers require more than a </a:t>
            </a:r>
            <a:r>
              <a:rPr lang="en-GB" err="1"/>
              <a:t>cpa</a:t>
            </a:r>
            <a:r>
              <a:rPr lang="en-GB"/>
              <a:t> and it’s a gradual life cycle building upon each campaign. . Similar for brand to brand – it's a different way of working than your cashback/voucher pubs so needs a mind shift of how brands measure ROI and profitability. </a:t>
            </a:r>
          </a:p>
          <a:p>
            <a:endParaRPr lang="en-GB">
              <a:cs typeface="Calibri" panose="020F0502020204030204"/>
            </a:endParaRPr>
          </a:p>
          <a:p>
            <a:pPr marL="171450" indent="-171450">
              <a:buFont typeface="Arial"/>
              <a:buChar char="•"/>
            </a:pPr>
            <a:r>
              <a:rPr lang="en-GB"/>
              <a:t>Unpredictability/difficult to budget – change in mindset needed to work with affiliate as it’s a guaranteed sale/outcome compared to other marketing channels with fixed budgets. Need to consider the measurement </a:t>
            </a:r>
            <a:endParaRPr lang="en-US"/>
          </a:p>
          <a:p>
            <a:pPr marL="171450" indent="-171450">
              <a:buFont typeface="Arial"/>
              <a:buChar char="•"/>
            </a:pPr>
            <a:r>
              <a:rPr lang="en-GB"/>
              <a:t>People don’t understand it in my business – this completely highlights the need for more education higher up in the brand’s businesses for affiliate/performance marketing. Could also related to Q.8. re spend amounts by month – a large portion of large businesses (Q.4) spend £5k-£50K a month....why not more? Due to lack of understanding by the budget holders.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4C664332-8E8E-4CFE-9192-73FC0D7304DD}" type="slidenum">
              <a:rPr lang="en-GB" smtClean="0"/>
              <a:t>25</a:t>
            </a:fld>
            <a:endParaRPr lang="en-GB"/>
          </a:p>
        </p:txBody>
      </p:sp>
    </p:spTree>
    <p:extLst>
      <p:ext uri="{BB962C8B-B14F-4D97-AF65-F5344CB8AC3E}">
        <p14:creationId xmlns:p14="http://schemas.microsoft.com/office/powerpoint/2010/main" val="123205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a bit of context.</a:t>
            </a:r>
          </a:p>
          <a:p>
            <a:endParaRPr lang="en-GB"/>
          </a:p>
          <a:p>
            <a:r>
              <a:rPr lang="en-GB"/>
              <a:t>You may have seen this statistic from earlier in the year.</a:t>
            </a:r>
          </a:p>
          <a:p>
            <a:endParaRPr lang="en-GB"/>
          </a:p>
          <a:p>
            <a:r>
              <a:rPr lang="en-GB"/>
              <a:t>As part of the IAB’s </a:t>
            </a:r>
            <a:r>
              <a:rPr lang="en-GB" err="1"/>
              <a:t>adspend</a:t>
            </a:r>
            <a:r>
              <a:rPr lang="en-GB"/>
              <a:t> survey in conjunction with PwC, they attempt to provide a snapshot of the size of the UK industry. </a:t>
            </a:r>
          </a:p>
          <a:p>
            <a:endParaRPr lang="en-GB"/>
          </a:p>
          <a:p>
            <a:r>
              <a:rPr lang="en-GB"/>
              <a:t>The headline figure from April is that the industry has continued to grow, up 7% YoY, and up 40% over two years – illustrating just how resilient the channel was during the pandemic, the reverse of what was seen elsewhere.</a:t>
            </a:r>
          </a:p>
          <a:p>
            <a:endParaRPr lang="en-GB"/>
          </a:p>
          <a:p>
            <a:r>
              <a:rPr lang="en-GB"/>
              <a:t>Unfortunately they only take the data that is submitted which means a very sizeable chunk of the industry is not captured – anything from agencies not tracked through the seven submitting companies, to major programmes like eBay’s and Amazon’s won’t feature here. So while the growth is great to see, this is a very conservative and partial view of the UK industry.</a:t>
            </a:r>
          </a:p>
          <a:p>
            <a:endParaRPr lang="en-GB"/>
          </a:p>
          <a:p>
            <a:r>
              <a:rPr lang="en-GB"/>
              <a:t>Also this number in isolation is great for showing it’s a channel brands are continuing to invest in, but it doesn’t get below the skin of what’s happening at a more granular level. </a:t>
            </a:r>
          </a:p>
        </p:txBody>
      </p:sp>
      <p:sp>
        <p:nvSpPr>
          <p:cNvPr id="4" name="Slide Number Placeholder 3"/>
          <p:cNvSpPr>
            <a:spLocks noGrp="1"/>
          </p:cNvSpPr>
          <p:nvPr>
            <p:ph type="sldNum" sz="quarter" idx="5"/>
          </p:nvPr>
        </p:nvSpPr>
        <p:spPr/>
        <p:txBody>
          <a:bodyPr/>
          <a:lstStyle/>
          <a:p>
            <a:fld id="{4C664332-8E8E-4CFE-9192-73FC0D7304DD}" type="slidenum">
              <a:rPr lang="en-GB" smtClean="0"/>
              <a:t>3</a:t>
            </a:fld>
            <a:endParaRPr lang="en-GB"/>
          </a:p>
        </p:txBody>
      </p:sp>
    </p:spTree>
    <p:extLst>
      <p:ext uri="{BB962C8B-B14F-4D97-AF65-F5344CB8AC3E}">
        <p14:creationId xmlns:p14="http://schemas.microsoft.com/office/powerpoint/2010/main" val="368188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I’ve grouped some themes from the free text field.</a:t>
            </a:r>
          </a:p>
          <a:p>
            <a:endParaRPr lang="en-GB"/>
          </a:p>
          <a:p>
            <a:r>
              <a:rPr lang="en-GB"/>
              <a:t>We have around 60 comments and we don’t have time to feature them all so we’ve loosely grouped them according to the most commented on.</a:t>
            </a:r>
            <a:endParaRPr lang="en-GB">
              <a:cs typeface="Calibri"/>
            </a:endParaRPr>
          </a:p>
          <a:p>
            <a:endParaRPr lang="en-GB"/>
          </a:p>
          <a:p>
            <a:r>
              <a:rPr lang="en-GB"/>
              <a:t>Firstly, what came through loud and clear is that brands and agencies want more affiliates, but it’s not necessarily they don’t have access to them, it’s more that they struggle to curate them or find the ones that are most relevant. A note to networks and other suppliers: finding easier ways to facilitate this could be worth its weight in gold.</a:t>
            </a:r>
            <a:endParaRPr lang="en-GB">
              <a:cs typeface="Calibri"/>
            </a:endParaRPr>
          </a:p>
          <a:p>
            <a:endParaRPr lang="en-GB"/>
          </a:p>
          <a:p>
            <a:r>
              <a:rPr lang="en-GB"/>
              <a:t>Second, the theme of training, education and general awareness was stressed, from an individual company point of view, from people saying they need help educating their teams to the grassroots exposure in university courses.</a:t>
            </a:r>
          </a:p>
          <a:p>
            <a:endParaRPr lang="en-GB"/>
          </a:p>
          <a:p>
            <a:r>
              <a:rPr lang="en-GB"/>
              <a:t>A warning shot here for networks and their pricing, that costs were too high for some brands to effectively manage all their affiliate relationships – in particular the rising cost of tenancies that both diluted the performance model and made it difficult for smaller businesses to compete.</a:t>
            </a:r>
          </a:p>
          <a:p>
            <a:endParaRPr lang="en-GB"/>
          </a:p>
          <a:p>
            <a:r>
              <a:rPr lang="en-GB"/>
              <a:t>We’ve lumped these three topics, demonstrating the value of the network through proving the worth of the sales, while ensuring standards and fundamentals like tracking are in place. All fundamental structural topics that require considerable resource and investment.</a:t>
            </a:r>
          </a:p>
          <a:p>
            <a:endParaRPr lang="en-GB"/>
          </a:p>
          <a:p>
            <a:r>
              <a:rPr lang="en-GB"/>
              <a:t>And final, the more trust and transparency brands have, the more they will invest. Networks and suppliers need to present a confident and fully open approach to working with their customers. </a:t>
            </a:r>
          </a:p>
          <a:p>
            <a:endParaRPr lang="en-GB">
              <a:cs typeface="Calibri" panose="020F0502020204030204"/>
            </a:endParaRPr>
          </a:p>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4C664332-8E8E-4CFE-9192-73FC0D7304DD}" type="slidenum">
              <a:rPr lang="en-GB" smtClean="0"/>
              <a:t>26</a:t>
            </a:fld>
            <a:endParaRPr lang="en-GB"/>
          </a:p>
        </p:txBody>
      </p:sp>
    </p:spTree>
    <p:extLst>
      <p:ext uri="{BB962C8B-B14F-4D97-AF65-F5344CB8AC3E}">
        <p14:creationId xmlns:p14="http://schemas.microsoft.com/office/powerpoint/2010/main" val="1756443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27</a:t>
            </a:fld>
            <a:endParaRPr lang="en-GB"/>
          </a:p>
        </p:txBody>
      </p:sp>
    </p:spTree>
    <p:extLst>
      <p:ext uri="{BB962C8B-B14F-4D97-AF65-F5344CB8AC3E}">
        <p14:creationId xmlns:p14="http://schemas.microsoft.com/office/powerpoint/2010/main" val="3549676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That pretty healthy headline stat comes against a backdrop of huge economic certainty.</a:t>
            </a:r>
          </a:p>
          <a:p>
            <a:endParaRPr lang="en-GB"/>
          </a:p>
          <a:p>
            <a:r>
              <a:rPr lang="en-GB"/>
              <a:t>Fresh of the press is this IMRG survey – they asked their advertiser members what actions they plan to take in light of the cost of living crisis and these three stats, through an affiliate lens, provide a confusing picture. We know that some of the most successful affiliate models will help deliver value for consumers, but brands are under pressure to make internal savings.</a:t>
            </a:r>
          </a:p>
          <a:p>
            <a:endParaRPr lang="en-GB"/>
          </a:p>
          <a:p>
            <a:r>
              <a:rPr lang="en-GB"/>
              <a:t>The challenge we all have </a:t>
            </a:r>
          </a:p>
        </p:txBody>
      </p:sp>
      <p:sp>
        <p:nvSpPr>
          <p:cNvPr id="4" name="Slide Number Placeholder 3"/>
          <p:cNvSpPr>
            <a:spLocks noGrp="1"/>
          </p:cNvSpPr>
          <p:nvPr>
            <p:ph type="sldNum" sz="quarter" idx="5"/>
          </p:nvPr>
        </p:nvSpPr>
        <p:spPr/>
        <p:txBody>
          <a:bodyPr/>
          <a:lstStyle/>
          <a:p>
            <a:fld id="{4C664332-8E8E-4CFE-9192-73FC0D7304DD}" type="slidenum">
              <a:rPr lang="en-GB" smtClean="0"/>
              <a:t>28</a:t>
            </a:fld>
            <a:endParaRPr lang="en-GB"/>
          </a:p>
        </p:txBody>
      </p:sp>
    </p:spTree>
    <p:extLst>
      <p:ext uri="{BB962C8B-B14F-4D97-AF65-F5344CB8AC3E}">
        <p14:creationId xmlns:p14="http://schemas.microsoft.com/office/powerpoint/2010/main" val="813248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29</a:t>
            </a:fld>
            <a:endParaRPr lang="en-GB"/>
          </a:p>
        </p:txBody>
      </p:sp>
    </p:spTree>
    <p:extLst>
      <p:ext uri="{BB962C8B-B14F-4D97-AF65-F5344CB8AC3E}">
        <p14:creationId xmlns:p14="http://schemas.microsoft.com/office/powerpoint/2010/main" val="2411237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survey is </a:t>
            </a:r>
          </a:p>
        </p:txBody>
      </p:sp>
      <p:sp>
        <p:nvSpPr>
          <p:cNvPr id="4" name="Slide Number Placeholder 3"/>
          <p:cNvSpPr>
            <a:spLocks noGrp="1"/>
          </p:cNvSpPr>
          <p:nvPr>
            <p:ph type="sldNum" sz="quarter" idx="5"/>
          </p:nvPr>
        </p:nvSpPr>
        <p:spPr/>
        <p:txBody>
          <a:bodyPr/>
          <a:lstStyle/>
          <a:p>
            <a:fld id="{4C664332-8E8E-4CFE-9192-73FC0D7304DD}" type="slidenum">
              <a:rPr lang="en-GB" smtClean="0"/>
              <a:t>30</a:t>
            </a:fld>
            <a:endParaRPr lang="en-GB"/>
          </a:p>
        </p:txBody>
      </p:sp>
    </p:spTree>
    <p:extLst>
      <p:ext uri="{BB962C8B-B14F-4D97-AF65-F5344CB8AC3E}">
        <p14:creationId xmlns:p14="http://schemas.microsoft.com/office/powerpoint/2010/main" val="4102230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Incidentally as part of an initiative that came about from last year’s affiliate study that found that half of surveyed advertisers believed they were reliant on third party cookies to track activity, we led a collaborative tracking education piece released last year that you may want to check out if you’re faced with the task of selling in a tracking upgrade to your business.</a:t>
            </a:r>
          </a:p>
          <a:p>
            <a:endParaRPr lang="en-GB"/>
          </a:p>
          <a:p>
            <a:r>
              <a:rPr lang="en-GB"/>
              <a:t>The URL is affiliatepartnertracking.com and you can access the short guide for free.</a:t>
            </a:r>
          </a:p>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31</a:t>
            </a:fld>
            <a:endParaRPr lang="en-GB"/>
          </a:p>
        </p:txBody>
      </p:sp>
    </p:spTree>
    <p:extLst>
      <p:ext uri="{BB962C8B-B14F-4D97-AF65-F5344CB8AC3E}">
        <p14:creationId xmlns:p14="http://schemas.microsoft.com/office/powerpoint/2010/main" val="3076923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32</a:t>
            </a:fld>
            <a:endParaRPr lang="en-GB"/>
          </a:p>
        </p:txBody>
      </p:sp>
    </p:spTree>
    <p:extLst>
      <p:ext uri="{BB962C8B-B14F-4D97-AF65-F5344CB8AC3E}">
        <p14:creationId xmlns:p14="http://schemas.microsoft.com/office/powerpoint/2010/main" val="371766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about ten years ago we embarked on an ambitious project to provide that context for the UK market and it was fantastically powerful piece of work that – for the first time anywhere – showed the power of the channel.</a:t>
            </a:r>
          </a:p>
          <a:p>
            <a:endParaRPr lang="en-GB"/>
          </a:p>
          <a:p>
            <a:r>
              <a:rPr lang="en-GB"/>
              <a:t>And while we no longer have that in the UK, I’m pleased to say a few years back the US took up the mantle and emulated that work with their first qualitative and quantitative survey.</a:t>
            </a:r>
          </a:p>
          <a:p>
            <a:br>
              <a:rPr lang="en-GB"/>
            </a:br>
            <a:r>
              <a:rPr lang="en-GB"/>
              <a:t>While COVID derailed last year’s survey, I’m pleased to say that the Performance Marketing Association in the US released – a couple of months back – the latest size of industry survey. Including submitted and modelled data it also sought to shine a light on the ROI across sectors as well as publisher trends.</a:t>
            </a:r>
          </a:p>
          <a:p>
            <a:endParaRPr lang="en-GB"/>
          </a:p>
          <a:p>
            <a:r>
              <a:rPr lang="en-GB"/>
              <a:t>$9.1bn spent on affiliate and partner marketing represents growth of almost 50% since the previous survey and an overall ROI figure of 12 dollars earned for every dollar spent.</a:t>
            </a:r>
          </a:p>
          <a:p>
            <a:endParaRPr lang="en-GB"/>
          </a:p>
          <a:p>
            <a:r>
              <a:rPr lang="en-GB"/>
              <a:t>Incidentally I know 71 divided by 9 doesn’t equal 12, but the ROI figure only took into account revenue that could be measured which it can’t be for all sectors.</a:t>
            </a:r>
          </a:p>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4</a:t>
            </a:fld>
            <a:endParaRPr lang="en-GB"/>
          </a:p>
        </p:txBody>
      </p:sp>
    </p:spTree>
    <p:extLst>
      <p:ext uri="{BB962C8B-B14F-4D97-AF65-F5344CB8AC3E}">
        <p14:creationId xmlns:p14="http://schemas.microsoft.com/office/powerpoint/2010/main" val="332705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Onto this year’s study then.</a:t>
            </a:r>
          </a:p>
          <a:p>
            <a:endParaRPr lang="en-GB"/>
          </a:p>
          <a:p>
            <a:r>
              <a:rPr lang="en-GB"/>
              <a:t>Awin, CJ, Impact, </a:t>
            </a:r>
            <a:r>
              <a:rPr lang="en-GB" err="1"/>
              <a:t>adtraction</a:t>
            </a:r>
            <a:r>
              <a:rPr lang="en-GB"/>
              <a:t>, </a:t>
            </a:r>
            <a:r>
              <a:rPr lang="en-GB" err="1"/>
              <a:t>Tradedoubler</a:t>
            </a:r>
            <a:r>
              <a:rPr lang="en-GB"/>
              <a:t>, Acceleration Partners, Optimise and Rakuten pooled resources to create a survey of 21 questions and asked advertisers and agencies to complete it across two weeks in September. </a:t>
            </a:r>
          </a:p>
          <a:p>
            <a:endParaRPr lang="en-GB"/>
          </a:p>
          <a:p>
            <a:r>
              <a:rPr lang="en-GB"/>
              <a:t>It was open to anyone who fitted that criteria and 137 completed it. </a:t>
            </a:r>
          </a:p>
          <a:p>
            <a:endParaRPr lang="en-GB"/>
          </a:p>
          <a:p>
            <a:r>
              <a:rPr lang="en-GB"/>
              <a:t>The questions dealt with a range of topics and areas of interest and now we’re going to cover off some of the top insights we gleaned.</a:t>
            </a:r>
          </a:p>
          <a:p>
            <a:endParaRPr lang="en-GB"/>
          </a:p>
          <a:p>
            <a:r>
              <a:rPr lang="en-GB"/>
              <a:t>It’s not exhaustive and we won’t have time to cover everything, but we hope to publish the fuller findings in due course.</a:t>
            </a:r>
          </a:p>
        </p:txBody>
      </p:sp>
      <p:sp>
        <p:nvSpPr>
          <p:cNvPr id="4" name="Slide Number Placeholder 3"/>
          <p:cNvSpPr>
            <a:spLocks noGrp="1"/>
          </p:cNvSpPr>
          <p:nvPr>
            <p:ph type="sldNum" sz="quarter" idx="5"/>
          </p:nvPr>
        </p:nvSpPr>
        <p:spPr/>
        <p:txBody>
          <a:bodyPr/>
          <a:lstStyle/>
          <a:p>
            <a:fld id="{4C664332-8E8E-4CFE-9192-73FC0D7304DD}" type="slidenum">
              <a:rPr lang="en-GB" smtClean="0"/>
              <a:t>5</a:t>
            </a:fld>
            <a:endParaRPr lang="en-GB"/>
          </a:p>
        </p:txBody>
      </p:sp>
    </p:spTree>
    <p:extLst>
      <p:ext uri="{BB962C8B-B14F-4D97-AF65-F5344CB8AC3E}">
        <p14:creationId xmlns:p14="http://schemas.microsoft.com/office/powerpoint/2010/main" val="249452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Thanks to the following companies for advising on the content of the survey and distributing it to their networks.</a:t>
            </a:r>
          </a:p>
          <a:p>
            <a:endParaRPr lang="en-GB"/>
          </a:p>
          <a:p>
            <a:r>
              <a:rPr lang="en-GB"/>
              <a:t>If you work with any of these companies and would like further information please reach out to your representative in the next couple of weeks when we hope to have a full write up of all  the findings.</a:t>
            </a:r>
          </a:p>
        </p:txBody>
      </p:sp>
      <p:sp>
        <p:nvSpPr>
          <p:cNvPr id="4" name="Slide Number Placeholder 3"/>
          <p:cNvSpPr>
            <a:spLocks noGrp="1"/>
          </p:cNvSpPr>
          <p:nvPr>
            <p:ph type="sldNum" sz="quarter" idx="5"/>
          </p:nvPr>
        </p:nvSpPr>
        <p:spPr/>
        <p:txBody>
          <a:bodyPr/>
          <a:lstStyle/>
          <a:p>
            <a:fld id="{4C664332-8E8E-4CFE-9192-73FC0D7304DD}" type="slidenum">
              <a:rPr lang="en-GB" smtClean="0"/>
              <a:t>6</a:t>
            </a:fld>
            <a:endParaRPr lang="en-GB"/>
          </a:p>
        </p:txBody>
      </p:sp>
    </p:spTree>
    <p:extLst>
      <p:ext uri="{BB962C8B-B14F-4D97-AF65-F5344CB8AC3E}">
        <p14:creationId xmlns:p14="http://schemas.microsoft.com/office/powerpoint/2010/main" val="98264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7</a:t>
            </a:fld>
            <a:endParaRPr lang="en-GB"/>
          </a:p>
        </p:txBody>
      </p:sp>
    </p:spTree>
    <p:extLst>
      <p:ext uri="{BB962C8B-B14F-4D97-AF65-F5344CB8AC3E}">
        <p14:creationId xmlns:p14="http://schemas.microsoft.com/office/powerpoint/2010/main" val="108334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10</a:t>
            </a:fld>
            <a:endParaRPr lang="en-GB"/>
          </a:p>
        </p:txBody>
      </p:sp>
    </p:spTree>
    <p:extLst>
      <p:ext uri="{BB962C8B-B14F-4D97-AF65-F5344CB8AC3E}">
        <p14:creationId xmlns:p14="http://schemas.microsoft.com/office/powerpoint/2010/main" val="114628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11</a:t>
            </a:fld>
            <a:endParaRPr lang="en-GB"/>
          </a:p>
        </p:txBody>
      </p:sp>
    </p:spTree>
    <p:extLst>
      <p:ext uri="{BB962C8B-B14F-4D97-AF65-F5344CB8AC3E}">
        <p14:creationId xmlns:p14="http://schemas.microsoft.com/office/powerpoint/2010/main" val="219901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664332-8E8E-4CFE-9192-73FC0D7304DD}" type="slidenum">
              <a:rPr lang="en-GB" smtClean="0"/>
              <a:t>12</a:t>
            </a:fld>
            <a:endParaRPr lang="en-GB"/>
          </a:p>
        </p:txBody>
      </p:sp>
    </p:spTree>
    <p:extLst>
      <p:ext uri="{BB962C8B-B14F-4D97-AF65-F5344CB8AC3E}">
        <p14:creationId xmlns:p14="http://schemas.microsoft.com/office/powerpoint/2010/main" val="1927619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d Backgroun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453CC2-46F1-4DAE-BA5E-160600F9565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E0964BED-8F6E-43F8-891E-BC08D993232C}"/>
              </a:ext>
            </a:extLst>
          </p:cNvPr>
          <p:cNvSpPr>
            <a:spLocks noGrp="1"/>
          </p:cNvSpPr>
          <p:nvPr>
            <p:ph type="title" hasCustomPrompt="1"/>
          </p:nvPr>
        </p:nvSpPr>
        <p:spPr>
          <a:xfrm>
            <a:off x="835025" y="2676527"/>
            <a:ext cx="10515600" cy="1357313"/>
          </a:xfrm>
        </p:spPr>
        <p:txBody>
          <a:bodyPr anchor="b" anchorCtr="1">
            <a:normAutofit/>
          </a:bodyPr>
          <a:lstStyle>
            <a:lvl1pPr algn="ctr">
              <a:defRPr sz="7200" spc="30" baseline="0">
                <a:solidFill>
                  <a:schemeClr val="bg1"/>
                </a:solidFill>
                <a:latin typeface="Whitney Light" pitchFamily="50" charset="0"/>
              </a:defRPr>
            </a:lvl1pPr>
          </a:lstStyle>
          <a:p>
            <a:r>
              <a:rPr lang="en-US"/>
              <a:t>Section Title</a:t>
            </a:r>
          </a:p>
        </p:txBody>
      </p:sp>
      <p:sp>
        <p:nvSpPr>
          <p:cNvPr id="7" name="Text Placeholder 15">
            <a:extLst>
              <a:ext uri="{FF2B5EF4-FFF2-40B4-BE49-F238E27FC236}">
                <a16:creationId xmlns:a16="http://schemas.microsoft.com/office/drawing/2014/main" id="{4AA3819A-527B-4E61-8424-0B075CE31352}"/>
              </a:ext>
            </a:extLst>
          </p:cNvPr>
          <p:cNvSpPr>
            <a:spLocks noGrp="1"/>
          </p:cNvSpPr>
          <p:nvPr>
            <p:ph type="body" sz="quarter" idx="12" hasCustomPrompt="1"/>
          </p:nvPr>
        </p:nvSpPr>
        <p:spPr>
          <a:xfrm>
            <a:off x="835025" y="4200527"/>
            <a:ext cx="10521950" cy="1206500"/>
          </a:xfrm>
        </p:spPr>
        <p:txBody>
          <a:bodyPr>
            <a:normAutofit/>
          </a:bodyPr>
          <a:lstStyle>
            <a:lvl1pPr marL="0" indent="0" algn="ctr">
              <a:buNone/>
              <a:defRPr sz="2400">
                <a:solidFill>
                  <a:schemeClr val="bg1"/>
                </a:solidFill>
                <a:latin typeface="Whitney Semibold" pitchFamily="50" charset="0"/>
              </a:defRPr>
            </a:lvl1pPr>
          </a:lstStyle>
          <a:p>
            <a:pPr lvl="0"/>
            <a:r>
              <a:rPr lang="en-US"/>
              <a:t>Subheading</a:t>
            </a:r>
          </a:p>
        </p:txBody>
      </p:sp>
    </p:spTree>
    <p:extLst>
      <p:ext uri="{BB962C8B-B14F-4D97-AF65-F5344CB8AC3E}">
        <p14:creationId xmlns:p14="http://schemas.microsoft.com/office/powerpoint/2010/main" val="30214139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sz="3200"/>
            </a:lvl1p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Whitney Book" pitchFamily="50" charset="0"/>
              </a:defRPr>
            </a:lvl4pPr>
            <a:lvl5pPr>
              <a:defRPr>
                <a:latin typeface="Whitney Book" pitchFamily="50" charset="0"/>
              </a:defRPr>
            </a:lvl5p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3"/>
          </p:nvPr>
        </p:nvSpPr>
        <p:spPr>
          <a:xfrm>
            <a:off x="303321" y="843378"/>
            <a:ext cx="8724900" cy="457200"/>
          </a:xfrm>
        </p:spPr>
        <p:txBody>
          <a:bodyPr>
            <a:normAutofit/>
          </a:bodyPr>
          <a:lstStyle>
            <a:lvl1pPr marL="228600" indent="-228600">
              <a:buNone/>
              <a:defRPr kumimoji="0" lang="en-US" sz="1800" b="0" i="0" u="none" strike="noStrike" kern="1200" cap="none" spc="0" normalizeH="0" baseline="0" dirty="0" smtClean="0">
                <a:ln>
                  <a:noFill/>
                </a:ln>
                <a:solidFill>
                  <a:srgbClr val="23282C">
                    <a:alpha val="50000"/>
                  </a:srgbClr>
                </a:solidFill>
                <a:effectLst/>
                <a:uLnTx/>
                <a:uFillTx/>
                <a:latin typeface="+mn-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pPr>
            <a:r>
              <a:rPr lang="en-US"/>
              <a:t>Click to edit Master text styles</a:t>
            </a:r>
          </a:p>
        </p:txBody>
      </p:sp>
    </p:spTree>
    <p:extLst>
      <p:ext uri="{BB962C8B-B14F-4D97-AF65-F5344CB8AC3E}">
        <p14:creationId xmlns:p14="http://schemas.microsoft.com/office/powerpoint/2010/main" val="5587311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321" y="320736"/>
            <a:ext cx="8725270" cy="522642"/>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328473" y="1429305"/>
            <a:ext cx="11585359" cy="43589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cxnSp>
        <p:nvCxnSpPr>
          <p:cNvPr id="4" name="Straight Connector 3">
            <a:extLst>
              <a:ext uri="{FF2B5EF4-FFF2-40B4-BE49-F238E27FC236}">
                <a16:creationId xmlns:a16="http://schemas.microsoft.com/office/drawing/2014/main" id="{5924F6B6-3EDB-4FD3-8E48-2C030F4B163A}"/>
              </a:ext>
            </a:extLst>
          </p:cNvPr>
          <p:cNvCxnSpPr/>
          <p:nvPr userDrawn="1"/>
        </p:nvCxnSpPr>
        <p:spPr>
          <a:xfrm>
            <a:off x="303321" y="5941473"/>
            <a:ext cx="11545779" cy="0"/>
          </a:xfrm>
          <a:prstGeom prst="line">
            <a:avLst/>
          </a:prstGeom>
          <a:ln w="3175">
            <a:solidFill>
              <a:srgbClr val="D3D4D6">
                <a:alpha val="8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DA337C1-751C-446B-BD81-ADA0C12CBAD1}"/>
              </a:ext>
            </a:extLst>
          </p:cNvPr>
          <p:cNvSpPr txBox="1"/>
          <p:nvPr userDrawn="1"/>
        </p:nvSpPr>
        <p:spPr>
          <a:xfrm>
            <a:off x="278169" y="6254588"/>
            <a:ext cx="3273948" cy="338554"/>
          </a:xfrm>
          <a:prstGeom prst="rect">
            <a:avLst/>
          </a:prstGeom>
          <a:noFill/>
        </p:spPr>
        <p:txBody>
          <a:bodyPr wrap="square" rtlCol="0">
            <a:spAutoFit/>
          </a:bodyPr>
          <a:lstStyle/>
          <a:p>
            <a:r>
              <a:rPr lang="en-US" sz="1600" b="1">
                <a:solidFill>
                  <a:srgbClr val="002060"/>
                </a:solidFill>
                <a:latin typeface="Tahoma" panose="020B0604030504040204" pitchFamily="34" charset="0"/>
                <a:ea typeface="Tahoma" panose="020B0604030504040204" pitchFamily="34" charset="0"/>
                <a:cs typeface="Tahoma" panose="020B0604030504040204" pitchFamily="34" charset="0"/>
              </a:rPr>
              <a:t>#PILIVELDN22</a:t>
            </a:r>
            <a:endParaRPr lang="en-DE" sz="16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PI LIVE London, 18-19 Oct 2022 - Build Profitable Partnerships">
            <a:extLst>
              <a:ext uri="{FF2B5EF4-FFF2-40B4-BE49-F238E27FC236}">
                <a16:creationId xmlns:a16="http://schemas.microsoft.com/office/drawing/2014/main" id="{038445E7-6A2F-D63D-0D81-6981A2E06E24}"/>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0801383" y="6062682"/>
            <a:ext cx="1112448" cy="62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69697"/>
      </p:ext>
    </p:extLst>
  </p:cSld>
  <p:clrMap bg1="lt1" tx1="dk1" bg2="lt2" tx2="dk2" accent1="accent1" accent2="accent2" accent3="accent3" accent4="accent4" accent5="accent5" accent6="accent6" hlink="hlink" folHlink="folHlink"/>
  <p:sldLayoutIdLst>
    <p:sldLayoutId id="2147483801" r:id="rId1"/>
    <p:sldLayoutId id="2147483814" r:id="rId2"/>
  </p:sldLayoutIdLst>
  <p:transition>
    <p:fade/>
  </p:transition>
  <p:hf hdr="0" ftr="0" dt="0"/>
  <p:txStyles>
    <p:titleStyle>
      <a:lvl1pPr algn="l" defTabSz="914400" rtl="0" eaLnBrk="1" latinLnBrk="0" hangingPunct="1">
        <a:lnSpc>
          <a:spcPct val="90000"/>
        </a:lnSpc>
        <a:spcBef>
          <a:spcPct val="0"/>
        </a:spcBef>
        <a:buNone/>
        <a:defRPr sz="3200" kern="1200">
          <a:solidFill>
            <a:srgbClr val="23282C"/>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3282C"/>
          </a:solidFill>
          <a:latin typeface="Whitney Book" pitchFamily="50"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Whitney Book" pitchFamily="50"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3282C"/>
          </a:solidFill>
          <a:latin typeface="Whitney Book" pitchFamily="50"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7FFE5EF1_E7B90D1D.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affiliatepartnertracking.com/" TargetMode="Externa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B120CAEC-418E-4D24-BF79-BE39B7BEE88A}"/>
              </a:ext>
            </a:extLst>
          </p:cNvPr>
          <p:cNvSpPr txBox="1">
            <a:spLocks/>
          </p:cNvSpPr>
          <p:nvPr/>
        </p:nvSpPr>
        <p:spPr>
          <a:xfrm>
            <a:off x="838200" y="4106164"/>
            <a:ext cx="10521950" cy="12065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Whitney Semibold" pitchFamily="50"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Whitney Book" pitchFamily="50"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3282C"/>
                </a:solidFill>
                <a:latin typeface="Whitney Book" pitchFamily="50"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a:latin typeface="Tahoma" panose="020B0604030504040204" pitchFamily="34" charset="0"/>
              </a:rPr>
              <a:t>2022 Advertiser &amp; Agency Study</a:t>
            </a:r>
            <a:endParaRPr lang="en-GB" sz="4000">
              <a:latin typeface="Tahoma" panose="020B0604030504040204" pitchFamily="34" charset="0"/>
            </a:endParaRPr>
          </a:p>
        </p:txBody>
      </p:sp>
      <p:sp>
        <p:nvSpPr>
          <p:cNvPr id="8" name="Title 13">
            <a:extLst>
              <a:ext uri="{FF2B5EF4-FFF2-40B4-BE49-F238E27FC236}">
                <a16:creationId xmlns:a16="http://schemas.microsoft.com/office/drawing/2014/main" id="{22FA1525-D6F2-48A2-A0A3-CE59A52DDCD3}"/>
              </a:ext>
            </a:extLst>
          </p:cNvPr>
          <p:cNvSpPr txBox="1">
            <a:spLocks/>
          </p:cNvSpPr>
          <p:nvPr/>
        </p:nvSpPr>
        <p:spPr>
          <a:xfrm>
            <a:off x="838200" y="2933223"/>
            <a:ext cx="10515600" cy="1357313"/>
          </a:xfrm>
          <a:prstGeom prst="rect">
            <a:avLst/>
          </a:prstGeom>
        </p:spPr>
        <p:txBody>
          <a:bodyPr vert="horz" lIns="91440" tIns="45720" rIns="91440" bIns="45720" rtlCol="0" anchor="ctr" anchorCtr="1">
            <a:normAutofit fontScale="85000" lnSpcReduction="10000"/>
          </a:bodyPr>
          <a:lstStyle>
            <a:lvl1pPr algn="ctr" defTabSz="914400" rtl="0" eaLnBrk="1" latinLnBrk="0" hangingPunct="1">
              <a:lnSpc>
                <a:spcPct val="90000"/>
              </a:lnSpc>
              <a:spcBef>
                <a:spcPct val="0"/>
              </a:spcBef>
              <a:buNone/>
              <a:defRPr sz="7200" kern="1200" spc="30" baseline="0">
                <a:solidFill>
                  <a:schemeClr val="bg1"/>
                </a:solidFill>
                <a:latin typeface="Whitney Light" pitchFamily="50" charset="0"/>
                <a:ea typeface="Tahoma" panose="020B0604030504040204" pitchFamily="34" charset="0"/>
                <a:cs typeface="Tahoma" panose="020B0604030504040204" pitchFamily="34" charset="0"/>
              </a:defRPr>
            </a:lvl1pPr>
          </a:lstStyle>
          <a:p>
            <a:r>
              <a:rPr lang="en-GB">
                <a:latin typeface="Tahoma" panose="020B0604030504040204" pitchFamily="34" charset="0"/>
              </a:rPr>
              <a:t>State of the Affiliate Industry</a:t>
            </a:r>
          </a:p>
        </p:txBody>
      </p:sp>
      <p:pic>
        <p:nvPicPr>
          <p:cNvPr id="1028" name="Picture 4" descr="PI LIVE London, 18-19 Oct 2022 - Build Profitable Partnerships">
            <a:extLst>
              <a:ext uri="{FF2B5EF4-FFF2-40B4-BE49-F238E27FC236}">
                <a16:creationId xmlns:a16="http://schemas.microsoft.com/office/drawing/2014/main" id="{D3DAB7A1-2461-68C6-0587-04011F496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54406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016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202D-CD85-79F2-6BDA-5E640B13D0B4}"/>
              </a:ext>
            </a:extLst>
          </p:cNvPr>
          <p:cNvSpPr>
            <a:spLocks noGrp="1"/>
          </p:cNvSpPr>
          <p:nvPr>
            <p:ph type="title"/>
          </p:nvPr>
        </p:nvSpPr>
        <p:spPr>
          <a:xfrm>
            <a:off x="303321" y="320736"/>
            <a:ext cx="11406312" cy="522642"/>
          </a:xfrm>
        </p:spPr>
        <p:txBody>
          <a:bodyPr/>
          <a:lstStyle/>
          <a:p>
            <a:r>
              <a:rPr lang="en-GB" b="0" i="0">
                <a:solidFill>
                  <a:srgbClr val="002060"/>
                </a:solidFill>
                <a:effectLst/>
                <a:latin typeface="Tahoma" panose="020B0604030504040204" pitchFamily="34" charset="0"/>
              </a:rPr>
              <a:t>What best describes your business? </a:t>
            </a:r>
            <a:r>
              <a:rPr lang="en-GB" sz="2400" i="1">
                <a:solidFill>
                  <a:srgbClr val="002060"/>
                </a:solidFill>
                <a:effectLst/>
                <a:latin typeface="Tahoma" panose="020B0604030504040204" pitchFamily="34" charset="0"/>
              </a:rPr>
              <a:t>(please only answer if you're an advertiser / retailer / merchant /brand)</a:t>
            </a:r>
            <a:endParaRPr lang="en-GB">
              <a:solidFill>
                <a:srgbClr val="002060"/>
              </a:solidFill>
              <a:latin typeface="Tahoma" panose="020B0604030504040204" pitchFamily="34" charset="0"/>
            </a:endParaRPr>
          </a:p>
        </p:txBody>
      </p:sp>
      <p:sp>
        <p:nvSpPr>
          <p:cNvPr id="4" name="Text Placeholder 3">
            <a:extLst>
              <a:ext uri="{FF2B5EF4-FFF2-40B4-BE49-F238E27FC236}">
                <a16:creationId xmlns:a16="http://schemas.microsoft.com/office/drawing/2014/main" id="{D2E40193-49E8-3EAF-560A-E3BFB02743F5}"/>
              </a:ext>
            </a:extLst>
          </p:cNvPr>
          <p:cNvSpPr>
            <a:spLocks noGrp="1"/>
          </p:cNvSpPr>
          <p:nvPr>
            <p:ph type="body" sz="quarter" idx="13"/>
          </p:nvPr>
        </p:nvSpPr>
        <p:spPr/>
        <p:txBody>
          <a:bodyPr/>
          <a:lstStyle/>
          <a:p>
            <a:endParaRPr lang="en-GB"/>
          </a:p>
        </p:txBody>
      </p:sp>
      <p:graphicFrame>
        <p:nvGraphicFramePr>
          <p:cNvPr id="8" name="Chart 7">
            <a:extLst>
              <a:ext uri="{FF2B5EF4-FFF2-40B4-BE49-F238E27FC236}">
                <a16:creationId xmlns:a16="http://schemas.microsoft.com/office/drawing/2014/main" id="{02F02C79-45C8-6FBA-FC25-3844FFB577C3}"/>
              </a:ext>
            </a:extLst>
          </p:cNvPr>
          <p:cNvGraphicFramePr>
            <a:graphicFrameLocks/>
          </p:cNvGraphicFramePr>
          <p:nvPr>
            <p:extLst>
              <p:ext uri="{D42A27DB-BD31-4B8C-83A1-F6EECF244321}">
                <p14:modId xmlns:p14="http://schemas.microsoft.com/office/powerpoint/2010/main" val="3809583325"/>
              </p:ext>
            </p:extLst>
          </p:nvPr>
        </p:nvGraphicFramePr>
        <p:xfrm>
          <a:off x="-493752" y="1300578"/>
          <a:ext cx="8724899" cy="5034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197889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202D-CD85-79F2-6BDA-5E640B13D0B4}"/>
              </a:ext>
            </a:extLst>
          </p:cNvPr>
          <p:cNvSpPr>
            <a:spLocks noGrp="1"/>
          </p:cNvSpPr>
          <p:nvPr>
            <p:ph type="title"/>
          </p:nvPr>
        </p:nvSpPr>
        <p:spPr>
          <a:xfrm>
            <a:off x="303320" y="320736"/>
            <a:ext cx="12264600" cy="522642"/>
          </a:xfrm>
        </p:spPr>
        <p:txBody>
          <a:bodyPr/>
          <a:lstStyle/>
          <a:p>
            <a:r>
              <a:rPr lang="en-GB" b="0" i="0">
                <a:solidFill>
                  <a:srgbClr val="002060"/>
                </a:solidFill>
                <a:effectLst/>
                <a:latin typeface="Tahoma" panose="020B0604030504040204" pitchFamily="34" charset="0"/>
              </a:rPr>
              <a:t>How best describes your affiliate or partner programme? </a:t>
            </a:r>
            <a:br>
              <a:rPr lang="en-GB" b="0" i="0">
                <a:solidFill>
                  <a:srgbClr val="002060"/>
                </a:solidFill>
                <a:effectLst/>
                <a:latin typeface="Tahoma" panose="020B0604030504040204" pitchFamily="34" charset="0"/>
              </a:rPr>
            </a:br>
            <a:r>
              <a:rPr lang="en-GB" sz="2400" i="1">
                <a:solidFill>
                  <a:srgbClr val="002060"/>
                </a:solidFill>
                <a:effectLst/>
                <a:latin typeface="Tahoma" panose="020B0604030504040204" pitchFamily="34" charset="0"/>
              </a:rPr>
              <a:t>(please only answer if you're an advertiser / retailer / merchant /brand)</a:t>
            </a:r>
            <a:endParaRPr lang="en-GB">
              <a:solidFill>
                <a:srgbClr val="002060"/>
              </a:solidFill>
              <a:latin typeface="Tahoma" panose="020B0604030504040204" pitchFamily="34" charset="0"/>
            </a:endParaRPr>
          </a:p>
        </p:txBody>
      </p:sp>
      <p:sp>
        <p:nvSpPr>
          <p:cNvPr id="4" name="Text Placeholder 3">
            <a:extLst>
              <a:ext uri="{FF2B5EF4-FFF2-40B4-BE49-F238E27FC236}">
                <a16:creationId xmlns:a16="http://schemas.microsoft.com/office/drawing/2014/main" id="{D2E40193-49E8-3EAF-560A-E3BFB02743F5}"/>
              </a:ext>
            </a:extLst>
          </p:cNvPr>
          <p:cNvSpPr>
            <a:spLocks noGrp="1"/>
          </p:cNvSpPr>
          <p:nvPr>
            <p:ph type="body" sz="quarter" idx="13"/>
          </p:nvPr>
        </p:nvSpPr>
        <p:spPr/>
        <p:txBody>
          <a:bodyPr/>
          <a:lstStyle/>
          <a:p>
            <a:endParaRPr lang="en-GB"/>
          </a:p>
        </p:txBody>
      </p:sp>
      <p:graphicFrame>
        <p:nvGraphicFramePr>
          <p:cNvPr id="3" name="Chart 2">
            <a:extLst>
              <a:ext uri="{FF2B5EF4-FFF2-40B4-BE49-F238E27FC236}">
                <a16:creationId xmlns:a16="http://schemas.microsoft.com/office/drawing/2014/main" id="{00A133D7-652E-32D7-E426-F64C6CF3CD8A}"/>
              </a:ext>
            </a:extLst>
          </p:cNvPr>
          <p:cNvGraphicFramePr>
            <a:graphicFrameLocks/>
          </p:cNvGraphicFramePr>
          <p:nvPr>
            <p:extLst>
              <p:ext uri="{D42A27DB-BD31-4B8C-83A1-F6EECF244321}">
                <p14:modId xmlns:p14="http://schemas.microsoft.com/office/powerpoint/2010/main" val="18392709"/>
              </p:ext>
            </p:extLst>
          </p:nvPr>
        </p:nvGraphicFramePr>
        <p:xfrm>
          <a:off x="453072" y="1618932"/>
          <a:ext cx="11256561" cy="424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79902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202D-CD85-79F2-6BDA-5E640B13D0B4}"/>
              </a:ext>
            </a:extLst>
          </p:cNvPr>
          <p:cNvSpPr>
            <a:spLocks noGrp="1"/>
          </p:cNvSpPr>
          <p:nvPr>
            <p:ph type="title"/>
          </p:nvPr>
        </p:nvSpPr>
        <p:spPr>
          <a:xfrm>
            <a:off x="303320" y="320736"/>
            <a:ext cx="12264600" cy="522642"/>
          </a:xfrm>
        </p:spPr>
        <p:txBody>
          <a:bodyPr/>
          <a:lstStyle/>
          <a:p>
            <a:r>
              <a:rPr lang="en-GB" b="0" i="0">
                <a:solidFill>
                  <a:srgbClr val="002060"/>
                </a:solidFill>
                <a:effectLst/>
                <a:latin typeface="Tahoma" panose="020B0604030504040204" pitchFamily="34" charset="0"/>
              </a:rPr>
              <a:t>Which of the following industry sectors does your company / agency operate in?</a:t>
            </a:r>
            <a:r>
              <a:rPr lang="en-GB" b="1" i="1">
                <a:solidFill>
                  <a:srgbClr val="002060"/>
                </a:solidFill>
                <a:effectLst/>
                <a:latin typeface="Tahoma" panose="020B0604030504040204" pitchFamily="34" charset="0"/>
              </a:rPr>
              <a:t> </a:t>
            </a:r>
            <a:r>
              <a:rPr lang="en-GB" sz="2400" i="1">
                <a:solidFill>
                  <a:srgbClr val="002060"/>
                </a:solidFill>
                <a:effectLst/>
                <a:latin typeface="Tahoma" panose="020B0604030504040204" pitchFamily="34" charset="0"/>
              </a:rPr>
              <a:t>(please select all that apply)</a:t>
            </a:r>
            <a:endParaRPr lang="en-GB">
              <a:solidFill>
                <a:srgbClr val="002060"/>
              </a:solidFill>
              <a:latin typeface="Tahoma" panose="020B0604030504040204" pitchFamily="34" charset="0"/>
            </a:endParaRPr>
          </a:p>
        </p:txBody>
      </p:sp>
      <p:graphicFrame>
        <p:nvGraphicFramePr>
          <p:cNvPr id="5" name="Chart 4">
            <a:extLst>
              <a:ext uri="{FF2B5EF4-FFF2-40B4-BE49-F238E27FC236}">
                <a16:creationId xmlns:a16="http://schemas.microsoft.com/office/drawing/2014/main" id="{40A78DA8-ABE3-4A74-8D6F-D7B2FFF30B7F}"/>
              </a:ext>
            </a:extLst>
          </p:cNvPr>
          <p:cNvGraphicFramePr>
            <a:graphicFrameLocks/>
          </p:cNvGraphicFramePr>
          <p:nvPr>
            <p:extLst>
              <p:ext uri="{D42A27DB-BD31-4B8C-83A1-F6EECF244321}">
                <p14:modId xmlns:p14="http://schemas.microsoft.com/office/powerpoint/2010/main" val="1412015545"/>
              </p:ext>
            </p:extLst>
          </p:nvPr>
        </p:nvGraphicFramePr>
        <p:xfrm>
          <a:off x="422592" y="1659572"/>
          <a:ext cx="11383328" cy="39995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843EFCA2-E9A8-BDF2-7A0D-9D9D18F242ED}"/>
              </a:ext>
            </a:extLst>
          </p:cNvPr>
          <p:cNvSpPr/>
          <p:nvPr/>
        </p:nvSpPr>
        <p:spPr>
          <a:xfrm>
            <a:off x="422592" y="5779345"/>
            <a:ext cx="10773728"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a:solidFill>
                  <a:srgbClr val="002060"/>
                </a:solidFill>
                <a:latin typeface="Tahoma"/>
                <a:ea typeface="Tahoma"/>
                <a:cs typeface="Tahoma"/>
              </a:rPr>
              <a:t>*Note: respondents could select more than one sector. Agencies typically represent customers across multiple sectors which is why the totals add up to more than 100%</a:t>
            </a:r>
            <a:endParaRPr lang="en-US" sz="11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14080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202D-CD85-79F2-6BDA-5E640B13D0B4}"/>
              </a:ext>
            </a:extLst>
          </p:cNvPr>
          <p:cNvSpPr>
            <a:spLocks noGrp="1"/>
          </p:cNvSpPr>
          <p:nvPr>
            <p:ph type="title"/>
          </p:nvPr>
        </p:nvSpPr>
        <p:spPr>
          <a:xfrm>
            <a:off x="303320" y="320736"/>
            <a:ext cx="10872680" cy="522642"/>
          </a:xfrm>
        </p:spPr>
        <p:txBody>
          <a:bodyPr/>
          <a:lstStyle/>
          <a:p>
            <a:r>
              <a:rPr lang="en-GB" b="0" i="0">
                <a:solidFill>
                  <a:srgbClr val="002060"/>
                </a:solidFill>
                <a:effectLst/>
                <a:latin typeface="Tahoma" panose="020B0604030504040204" pitchFamily="34" charset="0"/>
              </a:rPr>
              <a:t>Which markets do you run an affiliate programme in? </a:t>
            </a:r>
            <a:r>
              <a:rPr lang="en-GB" sz="2400" b="0" i="1">
                <a:solidFill>
                  <a:srgbClr val="002060"/>
                </a:solidFill>
                <a:effectLst/>
                <a:latin typeface="Tahoma" panose="020B0604030504040204" pitchFamily="34" charset="0"/>
              </a:rPr>
              <a:t>(please select all that apply)</a:t>
            </a:r>
            <a:endParaRPr lang="en-GB" sz="2400" i="1">
              <a:solidFill>
                <a:srgbClr val="002060"/>
              </a:solidFill>
              <a:latin typeface="Tahoma" panose="020B0604030504040204" pitchFamily="34" charset="0"/>
            </a:endParaRPr>
          </a:p>
        </p:txBody>
      </p:sp>
      <p:graphicFrame>
        <p:nvGraphicFramePr>
          <p:cNvPr id="3" name="Chart 2">
            <a:extLst>
              <a:ext uri="{FF2B5EF4-FFF2-40B4-BE49-F238E27FC236}">
                <a16:creationId xmlns:a16="http://schemas.microsoft.com/office/drawing/2014/main" id="{3ABFD9BD-C7E5-429E-8AA9-0A73C88D00B2}"/>
              </a:ext>
            </a:extLst>
          </p:cNvPr>
          <p:cNvGraphicFramePr>
            <a:graphicFrameLocks/>
          </p:cNvGraphicFramePr>
          <p:nvPr>
            <p:extLst>
              <p:ext uri="{D42A27DB-BD31-4B8C-83A1-F6EECF244321}">
                <p14:modId xmlns:p14="http://schemas.microsoft.com/office/powerpoint/2010/main" val="23594843"/>
              </p:ext>
            </p:extLst>
          </p:nvPr>
        </p:nvGraphicFramePr>
        <p:xfrm>
          <a:off x="422592" y="1441700"/>
          <a:ext cx="11464608" cy="430885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F14C0BC8-6D6D-2726-6293-EEA1FA3EA03E}"/>
              </a:ext>
            </a:extLst>
          </p:cNvPr>
          <p:cNvSpPr/>
          <p:nvPr/>
        </p:nvSpPr>
        <p:spPr>
          <a:xfrm>
            <a:off x="422592" y="5891105"/>
            <a:ext cx="10773728"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a:solidFill>
                  <a:srgbClr val="002060"/>
                </a:solidFill>
                <a:latin typeface="Tahoma"/>
                <a:ea typeface="Tahoma"/>
                <a:cs typeface="Tahoma"/>
              </a:rPr>
              <a:t>*Note: respondents could select more than one market.</a:t>
            </a:r>
            <a:endParaRPr lang="en-US" sz="11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64312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202D-CD85-79F2-6BDA-5E640B13D0B4}"/>
              </a:ext>
            </a:extLst>
          </p:cNvPr>
          <p:cNvSpPr>
            <a:spLocks noGrp="1"/>
          </p:cNvSpPr>
          <p:nvPr>
            <p:ph type="title"/>
          </p:nvPr>
        </p:nvSpPr>
        <p:spPr>
          <a:xfrm>
            <a:off x="303320" y="320736"/>
            <a:ext cx="10872680" cy="522642"/>
          </a:xfrm>
        </p:spPr>
        <p:txBody>
          <a:bodyPr/>
          <a:lstStyle/>
          <a:p>
            <a:r>
              <a:rPr lang="en-GB" b="0" i="0">
                <a:solidFill>
                  <a:srgbClr val="002060"/>
                </a:solidFill>
                <a:effectLst/>
                <a:latin typeface="Tahoma" panose="020B0604030504040204" pitchFamily="34" charset="0"/>
              </a:rPr>
              <a:t>Which payment models are you or your clients using to do affiliate and partner marketing? </a:t>
            </a:r>
            <a:r>
              <a:rPr lang="en-GB" sz="2400" b="0" i="1">
                <a:solidFill>
                  <a:srgbClr val="002060"/>
                </a:solidFill>
                <a:effectLst/>
                <a:latin typeface="Tahoma" panose="020B0604030504040204" pitchFamily="34" charset="0"/>
              </a:rPr>
              <a:t>Please select all that apply.</a:t>
            </a:r>
            <a:endParaRPr lang="en-GB" sz="2400" i="1">
              <a:solidFill>
                <a:srgbClr val="002060"/>
              </a:solidFill>
              <a:latin typeface="Tahoma" panose="020B0604030504040204" pitchFamily="34" charset="0"/>
            </a:endParaRPr>
          </a:p>
        </p:txBody>
      </p:sp>
      <p:sp>
        <p:nvSpPr>
          <p:cNvPr id="9" name="Rectangle 8">
            <a:extLst>
              <a:ext uri="{FF2B5EF4-FFF2-40B4-BE49-F238E27FC236}">
                <a16:creationId xmlns:a16="http://schemas.microsoft.com/office/drawing/2014/main" id="{F14C0BC8-6D6D-2726-6293-EEA1FA3EA03E}"/>
              </a:ext>
            </a:extLst>
          </p:cNvPr>
          <p:cNvSpPr/>
          <p:nvPr/>
        </p:nvSpPr>
        <p:spPr>
          <a:xfrm>
            <a:off x="422592" y="5891105"/>
            <a:ext cx="10773728"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a:solidFill>
                  <a:srgbClr val="002060"/>
                </a:solidFill>
                <a:latin typeface="Tahoma"/>
                <a:ea typeface="Tahoma"/>
                <a:cs typeface="Tahoma"/>
              </a:rPr>
              <a:t>*Note: respondents could select more than one payment model.</a:t>
            </a:r>
            <a:endParaRPr lang="en-US" sz="11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hart 3">
            <a:extLst>
              <a:ext uri="{FF2B5EF4-FFF2-40B4-BE49-F238E27FC236}">
                <a16:creationId xmlns:a16="http://schemas.microsoft.com/office/drawing/2014/main" id="{03D0943C-C6FF-4EAC-A18B-81AD5C5D4D43}"/>
              </a:ext>
            </a:extLst>
          </p:cNvPr>
          <p:cNvGraphicFramePr>
            <a:graphicFrameLocks/>
          </p:cNvGraphicFramePr>
          <p:nvPr>
            <p:extLst>
              <p:ext uri="{D42A27DB-BD31-4B8C-83A1-F6EECF244321}">
                <p14:modId xmlns:p14="http://schemas.microsoft.com/office/powerpoint/2010/main" val="115504278"/>
              </p:ext>
            </p:extLst>
          </p:nvPr>
        </p:nvGraphicFramePr>
        <p:xfrm>
          <a:off x="422592" y="1289202"/>
          <a:ext cx="11576368" cy="44715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27975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B955-1F7E-0DE5-982D-251A14DD3C3D}"/>
              </a:ext>
            </a:extLst>
          </p:cNvPr>
          <p:cNvSpPr>
            <a:spLocks noGrp="1"/>
          </p:cNvSpPr>
          <p:nvPr>
            <p:ph type="title"/>
          </p:nvPr>
        </p:nvSpPr>
        <p:spPr>
          <a:xfrm>
            <a:off x="303320" y="320736"/>
            <a:ext cx="11593024" cy="522642"/>
          </a:xfrm>
        </p:spPr>
        <p:txBody>
          <a:bodyPr/>
          <a:lstStyle/>
          <a:p>
            <a:r>
              <a:rPr lang="en-GB" b="0" i="0">
                <a:solidFill>
                  <a:srgbClr val="002060"/>
                </a:solidFill>
                <a:effectLst/>
                <a:latin typeface="Tahoma" panose="020B0604030504040204" pitchFamily="34" charset="0"/>
              </a:rPr>
              <a:t>Compared to other marketing channels you use, are you looking to spend a higher proportion of your marketing budget on affiliate and partner marketing over the next year?</a:t>
            </a:r>
            <a:endParaRPr lang="en-GB">
              <a:solidFill>
                <a:srgbClr val="002060"/>
              </a:solidFill>
              <a:latin typeface="Tahoma" panose="020B0604030504040204" pitchFamily="34" charset="0"/>
            </a:endParaRPr>
          </a:p>
        </p:txBody>
      </p:sp>
      <p:graphicFrame>
        <p:nvGraphicFramePr>
          <p:cNvPr id="6" name="Chart 5">
            <a:extLst>
              <a:ext uri="{FF2B5EF4-FFF2-40B4-BE49-F238E27FC236}">
                <a16:creationId xmlns:a16="http://schemas.microsoft.com/office/drawing/2014/main" id="{1888783D-CB54-2855-0B35-2579D8F3708F}"/>
              </a:ext>
            </a:extLst>
          </p:cNvPr>
          <p:cNvGraphicFramePr>
            <a:graphicFrameLocks/>
          </p:cNvGraphicFramePr>
          <p:nvPr>
            <p:extLst>
              <p:ext uri="{D42A27DB-BD31-4B8C-83A1-F6EECF244321}">
                <p14:modId xmlns:p14="http://schemas.microsoft.com/office/powerpoint/2010/main" val="2042948594"/>
              </p:ext>
            </p:extLst>
          </p:nvPr>
        </p:nvGraphicFramePr>
        <p:xfrm>
          <a:off x="-987552" y="494472"/>
          <a:ext cx="9189720" cy="7132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E150549F-7A3B-C409-267D-18A7ACA240FF}"/>
              </a:ext>
            </a:extLst>
          </p:cNvPr>
          <p:cNvSpPr/>
          <p:nvPr/>
        </p:nvSpPr>
        <p:spPr>
          <a:xfrm>
            <a:off x="8109047" y="2131551"/>
            <a:ext cx="3600586"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US">
                <a:solidFill>
                  <a:srgbClr val="00568B"/>
                </a:solidFill>
                <a:latin typeface="Tahoma" panose="020B0604030504040204" pitchFamily="34" charset="0"/>
                <a:ea typeface="Tahoma" panose="020B0604030504040204" pitchFamily="34" charset="0"/>
                <a:cs typeface="Tahoma" panose="020B0604030504040204" pitchFamily="34" charset="0"/>
              </a:rPr>
              <a:t>15x more are increasing rather than decreasing</a:t>
            </a:r>
          </a:p>
        </p:txBody>
      </p:sp>
      <p:sp>
        <p:nvSpPr>
          <p:cNvPr id="15" name="Rectangle 14">
            <a:extLst>
              <a:ext uri="{FF2B5EF4-FFF2-40B4-BE49-F238E27FC236}">
                <a16:creationId xmlns:a16="http://schemas.microsoft.com/office/drawing/2014/main" id="{4B068F04-A1FF-BC7D-E5FE-5CA9074F9D0B}"/>
              </a:ext>
            </a:extLst>
          </p:cNvPr>
          <p:cNvSpPr/>
          <p:nvPr/>
        </p:nvSpPr>
        <p:spPr>
          <a:xfrm>
            <a:off x="8109048" y="3361792"/>
            <a:ext cx="3645276" cy="106802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a:solidFill>
                  <a:srgbClr val="00568B"/>
                </a:solidFill>
                <a:latin typeface="Tahoma" panose="020B0604030504040204" pitchFamily="34" charset="0"/>
                <a:ea typeface="Tahoma" panose="020B0604030504040204" pitchFamily="34" charset="0"/>
                <a:cs typeface="Tahoma" panose="020B0604030504040204" pitchFamily="34" charset="0"/>
              </a:rPr>
              <a:t>The larger the spend, the more likely brands are to increase their budgets</a:t>
            </a:r>
            <a:endParaRPr lang="en-GB">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id="{F36BEA65-173A-C999-A7F6-318C88E319F9}"/>
              </a:ext>
            </a:extLst>
          </p:cNvPr>
          <p:cNvSpPr/>
          <p:nvPr/>
        </p:nvSpPr>
        <p:spPr>
          <a:xfrm>
            <a:off x="8109047" y="4686696"/>
            <a:ext cx="3690580" cy="7808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a:solidFill>
                  <a:srgbClr val="00568B"/>
                </a:solidFill>
                <a:latin typeface="Tahoma" panose="020B0604030504040204" pitchFamily="34" charset="0"/>
                <a:ea typeface="Tahoma" panose="020B0604030504040204" pitchFamily="34" charset="0"/>
                <a:cs typeface="Tahoma" panose="020B0604030504040204" pitchFamily="34" charset="0"/>
              </a:rPr>
              <a:t>No agencies said they were planning on reducing their budgets</a:t>
            </a:r>
            <a:endParaRPr lang="en-GB">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Connector 16">
            <a:extLst>
              <a:ext uri="{FF2B5EF4-FFF2-40B4-BE49-F238E27FC236}">
                <a16:creationId xmlns:a16="http://schemas.microsoft.com/office/drawing/2014/main" id="{336E0DF7-63BE-8B65-37E8-81EB3E47E844}"/>
              </a:ext>
            </a:extLst>
          </p:cNvPr>
          <p:cNvCxnSpPr>
            <a:cxnSpLocks/>
          </p:cNvCxnSpPr>
          <p:nvPr/>
        </p:nvCxnSpPr>
        <p:spPr>
          <a:xfrm>
            <a:off x="7775711" y="2214738"/>
            <a:ext cx="0" cy="2691761"/>
          </a:xfrm>
          <a:prstGeom prst="line">
            <a:avLst/>
          </a:prstGeom>
          <a:ln w="127000" cap="rnd">
            <a:solidFill>
              <a:schemeClr val="tx2">
                <a:lumMod val="10000"/>
                <a:lumOff val="90000"/>
              </a:schemeClr>
            </a:solidFill>
            <a:roun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9CAB29B-20DF-467F-892B-2C2B32D1F315}"/>
              </a:ext>
            </a:extLst>
          </p:cNvPr>
          <p:cNvSpPr/>
          <p:nvPr/>
        </p:nvSpPr>
        <p:spPr>
          <a:xfrm>
            <a:off x="7633692" y="2146361"/>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Oval 18">
            <a:extLst>
              <a:ext uri="{FF2B5EF4-FFF2-40B4-BE49-F238E27FC236}">
                <a16:creationId xmlns:a16="http://schemas.microsoft.com/office/drawing/2014/main" id="{89557D17-B20F-1622-C03A-E2BD7A21402F}"/>
              </a:ext>
            </a:extLst>
          </p:cNvPr>
          <p:cNvSpPr/>
          <p:nvPr/>
        </p:nvSpPr>
        <p:spPr>
          <a:xfrm>
            <a:off x="7633692" y="3361909"/>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Oval 19">
            <a:extLst>
              <a:ext uri="{FF2B5EF4-FFF2-40B4-BE49-F238E27FC236}">
                <a16:creationId xmlns:a16="http://schemas.microsoft.com/office/drawing/2014/main" id="{EEC8959C-E756-69C4-804A-9D1CBAAE1CF7}"/>
              </a:ext>
            </a:extLst>
          </p:cNvPr>
          <p:cNvSpPr/>
          <p:nvPr/>
        </p:nvSpPr>
        <p:spPr>
          <a:xfrm>
            <a:off x="7633692" y="4663093"/>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2263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B955-1F7E-0DE5-982D-251A14DD3C3D}"/>
              </a:ext>
            </a:extLst>
          </p:cNvPr>
          <p:cNvSpPr>
            <a:spLocks noGrp="1"/>
          </p:cNvSpPr>
          <p:nvPr>
            <p:ph type="title"/>
          </p:nvPr>
        </p:nvSpPr>
        <p:spPr>
          <a:xfrm>
            <a:off x="303320" y="320736"/>
            <a:ext cx="11593024" cy="522642"/>
          </a:xfrm>
        </p:spPr>
        <p:txBody>
          <a:bodyPr/>
          <a:lstStyle/>
          <a:p>
            <a:r>
              <a:rPr lang="en-GB" b="0" i="0">
                <a:solidFill>
                  <a:srgbClr val="002060"/>
                </a:solidFill>
                <a:effectLst/>
                <a:latin typeface="Tahoma" panose="020B0604030504040204" pitchFamily="34" charset="0"/>
              </a:rPr>
              <a:t>On average how much do you spend on affiliate or partner marketing each month? </a:t>
            </a:r>
            <a:r>
              <a:rPr lang="en-GB" sz="2000" b="1" i="1">
                <a:solidFill>
                  <a:srgbClr val="002060"/>
                </a:solidFill>
                <a:effectLst/>
                <a:latin typeface="Tahoma" panose="020B0604030504040204" pitchFamily="34" charset="0"/>
              </a:rPr>
              <a:t>(</a:t>
            </a:r>
            <a:r>
              <a:rPr lang="en-GB" sz="2000" b="1" i="1">
                <a:solidFill>
                  <a:srgbClr val="002060"/>
                </a:solidFill>
                <a:latin typeface="Tahoma" panose="020B0604030504040204" pitchFamily="34" charset="0"/>
              </a:rPr>
              <a:t>Includes all fees, commissions, etc.)</a:t>
            </a:r>
            <a:endParaRPr lang="en-GB">
              <a:solidFill>
                <a:srgbClr val="002060"/>
              </a:solidFill>
              <a:latin typeface="Tahoma" panose="020B0604030504040204" pitchFamily="34" charset="0"/>
            </a:endParaRPr>
          </a:p>
        </p:txBody>
      </p:sp>
      <p:sp>
        <p:nvSpPr>
          <p:cNvPr id="14" name="Rectangle 13">
            <a:extLst>
              <a:ext uri="{FF2B5EF4-FFF2-40B4-BE49-F238E27FC236}">
                <a16:creationId xmlns:a16="http://schemas.microsoft.com/office/drawing/2014/main" id="{E150549F-7A3B-C409-267D-18A7ACA240FF}"/>
              </a:ext>
            </a:extLst>
          </p:cNvPr>
          <p:cNvSpPr/>
          <p:nvPr/>
        </p:nvSpPr>
        <p:spPr>
          <a:xfrm>
            <a:off x="8424007" y="2131551"/>
            <a:ext cx="3600586"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US">
                <a:solidFill>
                  <a:srgbClr val="00568B"/>
                </a:solidFill>
                <a:latin typeface="Tahoma" panose="020B0604030504040204" pitchFamily="34" charset="0"/>
                <a:ea typeface="Tahoma" panose="020B0604030504040204" pitchFamily="34" charset="0"/>
                <a:cs typeface="Tahoma" panose="020B0604030504040204" pitchFamily="34" charset="0"/>
              </a:rPr>
              <a:t>Almost 1 in 3 spending at least £600k per year</a:t>
            </a:r>
          </a:p>
        </p:txBody>
      </p:sp>
      <p:sp>
        <p:nvSpPr>
          <p:cNvPr id="15" name="Rectangle 14">
            <a:extLst>
              <a:ext uri="{FF2B5EF4-FFF2-40B4-BE49-F238E27FC236}">
                <a16:creationId xmlns:a16="http://schemas.microsoft.com/office/drawing/2014/main" id="{4B068F04-A1FF-BC7D-E5FE-5CA9074F9D0B}"/>
              </a:ext>
            </a:extLst>
          </p:cNvPr>
          <p:cNvSpPr/>
          <p:nvPr/>
        </p:nvSpPr>
        <p:spPr>
          <a:xfrm>
            <a:off x="8424008" y="3361792"/>
            <a:ext cx="3645276" cy="106802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a:solidFill>
                  <a:srgbClr val="00568B"/>
                </a:solidFill>
                <a:latin typeface="Tahoma" panose="020B0604030504040204" pitchFamily="34" charset="0"/>
                <a:ea typeface="Tahoma" panose="020B0604030504040204" pitchFamily="34" charset="0"/>
                <a:cs typeface="Tahoma" panose="020B0604030504040204" pitchFamily="34" charset="0"/>
              </a:rPr>
              <a:t>7% spend more than £10m a year</a:t>
            </a:r>
          </a:p>
        </p:txBody>
      </p:sp>
      <p:cxnSp>
        <p:nvCxnSpPr>
          <p:cNvPr id="17" name="Straight Connector 16">
            <a:extLst>
              <a:ext uri="{FF2B5EF4-FFF2-40B4-BE49-F238E27FC236}">
                <a16:creationId xmlns:a16="http://schemas.microsoft.com/office/drawing/2014/main" id="{336E0DF7-63BE-8B65-37E8-81EB3E47E844}"/>
              </a:ext>
            </a:extLst>
          </p:cNvPr>
          <p:cNvCxnSpPr>
            <a:cxnSpLocks/>
            <a:endCxn id="19" idx="4"/>
          </p:cNvCxnSpPr>
          <p:nvPr/>
        </p:nvCxnSpPr>
        <p:spPr>
          <a:xfrm>
            <a:off x="8090671" y="2214738"/>
            <a:ext cx="0" cy="1431208"/>
          </a:xfrm>
          <a:prstGeom prst="line">
            <a:avLst/>
          </a:prstGeom>
          <a:ln w="127000" cap="rnd">
            <a:solidFill>
              <a:schemeClr val="tx2">
                <a:lumMod val="10000"/>
                <a:lumOff val="90000"/>
              </a:schemeClr>
            </a:solidFill>
            <a:roun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9CAB29B-20DF-467F-892B-2C2B32D1F315}"/>
              </a:ext>
            </a:extLst>
          </p:cNvPr>
          <p:cNvSpPr/>
          <p:nvPr/>
        </p:nvSpPr>
        <p:spPr>
          <a:xfrm>
            <a:off x="7948652" y="2146361"/>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Oval 18">
            <a:extLst>
              <a:ext uri="{FF2B5EF4-FFF2-40B4-BE49-F238E27FC236}">
                <a16:creationId xmlns:a16="http://schemas.microsoft.com/office/drawing/2014/main" id="{89557D17-B20F-1622-C03A-E2BD7A21402F}"/>
              </a:ext>
            </a:extLst>
          </p:cNvPr>
          <p:cNvSpPr/>
          <p:nvPr/>
        </p:nvSpPr>
        <p:spPr>
          <a:xfrm>
            <a:off x="7948652" y="3361909"/>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 2">
            <a:extLst>
              <a:ext uri="{FF2B5EF4-FFF2-40B4-BE49-F238E27FC236}">
                <a16:creationId xmlns:a16="http://schemas.microsoft.com/office/drawing/2014/main" id="{4F03C02E-390B-16C2-E025-203BBBE8BF2A}"/>
              </a:ext>
            </a:extLst>
          </p:cNvPr>
          <p:cNvGraphicFramePr>
            <a:graphicFrameLocks/>
          </p:cNvGraphicFramePr>
          <p:nvPr>
            <p:extLst>
              <p:ext uri="{D42A27DB-BD31-4B8C-83A1-F6EECF244321}">
                <p14:modId xmlns:p14="http://schemas.microsoft.com/office/powerpoint/2010/main" val="3071289330"/>
              </p:ext>
            </p:extLst>
          </p:nvPr>
        </p:nvGraphicFramePr>
        <p:xfrm>
          <a:off x="392372" y="1980072"/>
          <a:ext cx="7414262" cy="4128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064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B955-1F7E-0DE5-982D-251A14DD3C3D}"/>
              </a:ext>
            </a:extLst>
          </p:cNvPr>
          <p:cNvSpPr>
            <a:spLocks noGrp="1"/>
          </p:cNvSpPr>
          <p:nvPr>
            <p:ph type="title"/>
          </p:nvPr>
        </p:nvSpPr>
        <p:spPr>
          <a:xfrm>
            <a:off x="303320" y="320736"/>
            <a:ext cx="11593024" cy="522642"/>
          </a:xfrm>
        </p:spPr>
        <p:txBody>
          <a:bodyPr/>
          <a:lstStyle/>
          <a:p>
            <a:r>
              <a:rPr lang="en-GB" b="0" i="0">
                <a:solidFill>
                  <a:srgbClr val="002060"/>
                </a:solidFill>
                <a:effectLst/>
                <a:latin typeface="Tahoma" panose="020B0604030504040204" pitchFamily="34" charset="0"/>
              </a:rPr>
              <a:t>What percentage of your revenue is generated by the affiliate / partner marketing channel?</a:t>
            </a:r>
            <a:endParaRPr lang="en-GB">
              <a:solidFill>
                <a:srgbClr val="002060"/>
              </a:solidFill>
              <a:latin typeface="Tahoma" panose="020B0604030504040204" pitchFamily="34" charset="0"/>
            </a:endParaRPr>
          </a:p>
        </p:txBody>
      </p:sp>
      <p:sp>
        <p:nvSpPr>
          <p:cNvPr id="14" name="Rectangle 13">
            <a:extLst>
              <a:ext uri="{FF2B5EF4-FFF2-40B4-BE49-F238E27FC236}">
                <a16:creationId xmlns:a16="http://schemas.microsoft.com/office/drawing/2014/main" id="{E150549F-7A3B-C409-267D-18A7ACA240FF}"/>
              </a:ext>
            </a:extLst>
          </p:cNvPr>
          <p:cNvSpPr/>
          <p:nvPr/>
        </p:nvSpPr>
        <p:spPr>
          <a:xfrm>
            <a:off x="8109047" y="2131551"/>
            <a:ext cx="3600586"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US">
                <a:solidFill>
                  <a:srgbClr val="00568B"/>
                </a:solidFill>
                <a:latin typeface="Tahoma" panose="020B0604030504040204" pitchFamily="34" charset="0"/>
                <a:ea typeface="Tahoma" panose="020B0604030504040204" pitchFamily="34" charset="0"/>
                <a:cs typeface="Tahoma" panose="020B0604030504040204" pitchFamily="34" charset="0"/>
              </a:rPr>
              <a:t>Affiliate accounts for more than 10% of revenue for almost 2/3 </a:t>
            </a:r>
          </a:p>
        </p:txBody>
      </p:sp>
      <p:sp>
        <p:nvSpPr>
          <p:cNvPr id="15" name="Rectangle 14">
            <a:extLst>
              <a:ext uri="{FF2B5EF4-FFF2-40B4-BE49-F238E27FC236}">
                <a16:creationId xmlns:a16="http://schemas.microsoft.com/office/drawing/2014/main" id="{4B068F04-A1FF-BC7D-E5FE-5CA9074F9D0B}"/>
              </a:ext>
            </a:extLst>
          </p:cNvPr>
          <p:cNvSpPr/>
          <p:nvPr/>
        </p:nvSpPr>
        <p:spPr>
          <a:xfrm>
            <a:off x="8109048" y="3042612"/>
            <a:ext cx="3645276" cy="106802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a:solidFill>
                  <a:srgbClr val="00568B"/>
                </a:solidFill>
                <a:latin typeface="Tahoma" panose="020B0604030504040204" pitchFamily="34" charset="0"/>
                <a:ea typeface="Tahoma" panose="020B0604030504040204" pitchFamily="34" charset="0"/>
                <a:cs typeface="Tahoma" panose="020B0604030504040204" pitchFamily="34" charset="0"/>
              </a:rPr>
              <a:t>More than half of the 31% spending more than £600k see in excess of 20% of their sales through affiliate</a:t>
            </a:r>
          </a:p>
        </p:txBody>
      </p:sp>
      <p:cxnSp>
        <p:nvCxnSpPr>
          <p:cNvPr id="17" name="Straight Connector 16">
            <a:extLst>
              <a:ext uri="{FF2B5EF4-FFF2-40B4-BE49-F238E27FC236}">
                <a16:creationId xmlns:a16="http://schemas.microsoft.com/office/drawing/2014/main" id="{336E0DF7-63BE-8B65-37E8-81EB3E47E844}"/>
              </a:ext>
            </a:extLst>
          </p:cNvPr>
          <p:cNvCxnSpPr>
            <a:cxnSpLocks/>
            <a:endCxn id="6" idx="4"/>
          </p:cNvCxnSpPr>
          <p:nvPr/>
        </p:nvCxnSpPr>
        <p:spPr>
          <a:xfrm>
            <a:off x="7775711" y="2214738"/>
            <a:ext cx="0" cy="2584913"/>
          </a:xfrm>
          <a:prstGeom prst="line">
            <a:avLst/>
          </a:prstGeom>
          <a:ln w="127000" cap="rnd">
            <a:solidFill>
              <a:schemeClr val="tx2">
                <a:lumMod val="10000"/>
                <a:lumOff val="90000"/>
              </a:schemeClr>
            </a:solidFill>
            <a:roun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9CAB29B-20DF-467F-892B-2C2B32D1F315}"/>
              </a:ext>
            </a:extLst>
          </p:cNvPr>
          <p:cNvSpPr/>
          <p:nvPr/>
        </p:nvSpPr>
        <p:spPr>
          <a:xfrm>
            <a:off x="7633692" y="2146361"/>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Oval 18">
            <a:extLst>
              <a:ext uri="{FF2B5EF4-FFF2-40B4-BE49-F238E27FC236}">
                <a16:creationId xmlns:a16="http://schemas.microsoft.com/office/drawing/2014/main" id="{89557D17-B20F-1622-C03A-E2BD7A21402F}"/>
              </a:ext>
            </a:extLst>
          </p:cNvPr>
          <p:cNvSpPr/>
          <p:nvPr/>
        </p:nvSpPr>
        <p:spPr>
          <a:xfrm>
            <a:off x="7633692" y="3085859"/>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hart 3">
            <a:extLst>
              <a:ext uri="{FF2B5EF4-FFF2-40B4-BE49-F238E27FC236}">
                <a16:creationId xmlns:a16="http://schemas.microsoft.com/office/drawing/2014/main" id="{889171D2-A2DA-C95C-166B-0C6CC8390160}"/>
              </a:ext>
            </a:extLst>
          </p:cNvPr>
          <p:cNvGraphicFramePr>
            <a:graphicFrameLocks/>
          </p:cNvGraphicFramePr>
          <p:nvPr>
            <p:extLst>
              <p:ext uri="{D42A27DB-BD31-4B8C-83A1-F6EECF244321}">
                <p14:modId xmlns:p14="http://schemas.microsoft.com/office/powerpoint/2010/main" val="1209701461"/>
              </p:ext>
            </p:extLst>
          </p:nvPr>
        </p:nvGraphicFramePr>
        <p:xfrm>
          <a:off x="373062" y="1915064"/>
          <a:ext cx="6841398" cy="4099995"/>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id="{3920AFA1-D56B-F022-88D6-18CF7B757B5C}"/>
              </a:ext>
            </a:extLst>
          </p:cNvPr>
          <p:cNvSpPr/>
          <p:nvPr/>
        </p:nvSpPr>
        <p:spPr>
          <a:xfrm>
            <a:off x="7633692" y="4515614"/>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230D9BFC-C692-B18C-2B03-F782D53ED34F}"/>
              </a:ext>
            </a:extLst>
          </p:cNvPr>
          <p:cNvSpPr/>
          <p:nvPr/>
        </p:nvSpPr>
        <p:spPr>
          <a:xfrm>
            <a:off x="8086702" y="4515614"/>
            <a:ext cx="3645276" cy="102254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a:solidFill>
                  <a:srgbClr val="00568B"/>
                </a:solidFill>
                <a:latin typeface="Tahoma" panose="020B0604030504040204" pitchFamily="34" charset="0"/>
                <a:ea typeface="Tahoma" panose="020B0604030504040204" pitchFamily="34" charset="0"/>
                <a:cs typeface="Tahoma" panose="020B0604030504040204" pitchFamily="34" charset="0"/>
              </a:rPr>
              <a:t>US PMA study digital marketing is 3.5% of total digital spend; revenue is 10%. Affiliate represents bang for your buck</a:t>
            </a:r>
          </a:p>
        </p:txBody>
      </p:sp>
    </p:spTree>
    <p:extLst>
      <p:ext uri="{BB962C8B-B14F-4D97-AF65-F5344CB8AC3E}">
        <p14:creationId xmlns:p14="http://schemas.microsoft.com/office/powerpoint/2010/main" val="876626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animBg="1"/>
      <p:bldP spid="19" grpId="0" animBg="1"/>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B955-1F7E-0DE5-982D-251A14DD3C3D}"/>
              </a:ext>
            </a:extLst>
          </p:cNvPr>
          <p:cNvSpPr>
            <a:spLocks noGrp="1"/>
          </p:cNvSpPr>
          <p:nvPr>
            <p:ph type="title"/>
          </p:nvPr>
        </p:nvSpPr>
        <p:spPr>
          <a:xfrm>
            <a:off x="303320" y="320736"/>
            <a:ext cx="11593024" cy="522642"/>
          </a:xfrm>
        </p:spPr>
        <p:txBody>
          <a:bodyPr/>
          <a:lstStyle/>
          <a:p>
            <a:r>
              <a:rPr lang="en-GB" b="0" i="0">
                <a:solidFill>
                  <a:srgbClr val="002060"/>
                </a:solidFill>
                <a:effectLst/>
                <a:latin typeface="Tahoma" panose="020B0604030504040204" pitchFamily="34" charset="0"/>
              </a:rPr>
              <a:t>Compared to a year ago, do you think there are more or less affiliate partnership opportunities in the affiliate and partnership channel?</a:t>
            </a:r>
            <a:endParaRPr lang="en-GB">
              <a:solidFill>
                <a:srgbClr val="002060"/>
              </a:solidFill>
              <a:latin typeface="Tahoma" panose="020B0604030504040204" pitchFamily="34" charset="0"/>
            </a:endParaRPr>
          </a:p>
        </p:txBody>
      </p:sp>
      <p:sp>
        <p:nvSpPr>
          <p:cNvPr id="14" name="Rectangle 13">
            <a:extLst>
              <a:ext uri="{FF2B5EF4-FFF2-40B4-BE49-F238E27FC236}">
                <a16:creationId xmlns:a16="http://schemas.microsoft.com/office/drawing/2014/main" id="{E150549F-7A3B-C409-267D-18A7ACA240FF}"/>
              </a:ext>
            </a:extLst>
          </p:cNvPr>
          <p:cNvSpPr/>
          <p:nvPr/>
        </p:nvSpPr>
        <p:spPr>
          <a:xfrm>
            <a:off x="8109047" y="2131551"/>
            <a:ext cx="3600586"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US">
                <a:solidFill>
                  <a:srgbClr val="00568B"/>
                </a:solidFill>
                <a:latin typeface="Tahoma"/>
                <a:ea typeface="Tahoma"/>
                <a:cs typeface="Tahoma"/>
              </a:rPr>
              <a:t>Almost 50% feel there are more</a:t>
            </a:r>
            <a:endParaRPr lang="en-US">
              <a:solidFill>
                <a:srgbClr val="00568B"/>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4B068F04-A1FF-BC7D-E5FE-5CA9074F9D0B}"/>
              </a:ext>
            </a:extLst>
          </p:cNvPr>
          <p:cNvSpPr/>
          <p:nvPr/>
        </p:nvSpPr>
        <p:spPr>
          <a:xfrm>
            <a:off x="8109048" y="3361792"/>
            <a:ext cx="3645276" cy="106802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a:solidFill>
                  <a:srgbClr val="00568B"/>
                </a:solidFill>
                <a:latin typeface="Tahoma"/>
                <a:ea typeface="Tahoma"/>
                <a:cs typeface="Tahoma"/>
              </a:rPr>
              <a:t>1 in 3 see no change</a:t>
            </a:r>
            <a:endParaRPr lang="en-US"/>
          </a:p>
        </p:txBody>
      </p:sp>
      <p:sp>
        <p:nvSpPr>
          <p:cNvPr id="16" name="Rectangle 15">
            <a:extLst>
              <a:ext uri="{FF2B5EF4-FFF2-40B4-BE49-F238E27FC236}">
                <a16:creationId xmlns:a16="http://schemas.microsoft.com/office/drawing/2014/main" id="{F36BEA65-173A-C999-A7F6-318C88E319F9}"/>
              </a:ext>
            </a:extLst>
          </p:cNvPr>
          <p:cNvSpPr/>
          <p:nvPr/>
        </p:nvSpPr>
        <p:spPr>
          <a:xfrm>
            <a:off x="8109047" y="4686696"/>
            <a:ext cx="3690580" cy="7808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a:solidFill>
                  <a:srgbClr val="00568B"/>
                </a:solidFill>
                <a:latin typeface="Tahoma"/>
                <a:ea typeface="Tahoma"/>
                <a:cs typeface="Tahoma"/>
              </a:rPr>
              <a:t>Most are optimistic but the perception is more opportunities are needed</a:t>
            </a:r>
            <a:endParaRPr lang="en-GB">
              <a:solidFill>
                <a:srgbClr val="00568B"/>
              </a:solidFill>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Connector 16">
            <a:extLst>
              <a:ext uri="{FF2B5EF4-FFF2-40B4-BE49-F238E27FC236}">
                <a16:creationId xmlns:a16="http://schemas.microsoft.com/office/drawing/2014/main" id="{336E0DF7-63BE-8B65-37E8-81EB3E47E844}"/>
              </a:ext>
            </a:extLst>
          </p:cNvPr>
          <p:cNvCxnSpPr>
            <a:cxnSpLocks/>
          </p:cNvCxnSpPr>
          <p:nvPr/>
        </p:nvCxnSpPr>
        <p:spPr>
          <a:xfrm>
            <a:off x="7775711" y="2214738"/>
            <a:ext cx="0" cy="2691761"/>
          </a:xfrm>
          <a:prstGeom prst="line">
            <a:avLst/>
          </a:prstGeom>
          <a:ln w="127000" cap="rnd">
            <a:solidFill>
              <a:schemeClr val="tx2">
                <a:lumMod val="10000"/>
                <a:lumOff val="90000"/>
              </a:schemeClr>
            </a:solidFill>
            <a:roun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9CAB29B-20DF-467F-892B-2C2B32D1F315}"/>
              </a:ext>
            </a:extLst>
          </p:cNvPr>
          <p:cNvSpPr/>
          <p:nvPr/>
        </p:nvSpPr>
        <p:spPr>
          <a:xfrm>
            <a:off x="7633692" y="2146361"/>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Oval 18">
            <a:extLst>
              <a:ext uri="{FF2B5EF4-FFF2-40B4-BE49-F238E27FC236}">
                <a16:creationId xmlns:a16="http://schemas.microsoft.com/office/drawing/2014/main" id="{89557D17-B20F-1622-C03A-E2BD7A21402F}"/>
              </a:ext>
            </a:extLst>
          </p:cNvPr>
          <p:cNvSpPr/>
          <p:nvPr/>
        </p:nvSpPr>
        <p:spPr>
          <a:xfrm>
            <a:off x="7633692" y="3361909"/>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Oval 19">
            <a:extLst>
              <a:ext uri="{FF2B5EF4-FFF2-40B4-BE49-F238E27FC236}">
                <a16:creationId xmlns:a16="http://schemas.microsoft.com/office/drawing/2014/main" id="{EEC8959C-E756-69C4-804A-9D1CBAAE1CF7}"/>
              </a:ext>
            </a:extLst>
          </p:cNvPr>
          <p:cNvSpPr/>
          <p:nvPr/>
        </p:nvSpPr>
        <p:spPr>
          <a:xfrm>
            <a:off x="7633692" y="4663093"/>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 2">
            <a:extLst>
              <a:ext uri="{FF2B5EF4-FFF2-40B4-BE49-F238E27FC236}">
                <a16:creationId xmlns:a16="http://schemas.microsoft.com/office/drawing/2014/main" id="{A4911832-97D4-26CE-83AA-B7592607A3C0}"/>
              </a:ext>
            </a:extLst>
          </p:cNvPr>
          <p:cNvGraphicFramePr>
            <a:graphicFrameLocks/>
          </p:cNvGraphicFramePr>
          <p:nvPr>
            <p:extLst>
              <p:ext uri="{D42A27DB-BD31-4B8C-83A1-F6EECF244321}">
                <p14:modId xmlns:p14="http://schemas.microsoft.com/office/powerpoint/2010/main" val="2245969662"/>
              </p:ext>
            </p:extLst>
          </p:nvPr>
        </p:nvGraphicFramePr>
        <p:xfrm>
          <a:off x="392373" y="1571001"/>
          <a:ext cx="6862680" cy="49601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7664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animBg="1"/>
      <p:bldP spid="19" grpId="0" animBg="1"/>
      <p:bldP spid="20" grpId="0" animBg="1"/>
    </p:bldLst>
  </p:timing>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6873-23C6-405A-AE08-BE9F4713C8FB}"/>
              </a:ext>
            </a:extLst>
          </p:cNvPr>
          <p:cNvSpPr>
            <a:spLocks noGrp="1"/>
          </p:cNvSpPr>
          <p:nvPr>
            <p:ph type="title"/>
          </p:nvPr>
        </p:nvSpPr>
        <p:spPr>
          <a:xfrm>
            <a:off x="303321" y="320736"/>
            <a:ext cx="10801454" cy="522642"/>
          </a:xfrm>
        </p:spPr>
        <p:txBody>
          <a:bodyPr/>
          <a:lstStyle/>
          <a:p>
            <a:r>
              <a:rPr lang="en-GB">
                <a:solidFill>
                  <a:srgbClr val="002060"/>
                </a:solidFill>
                <a:latin typeface="Tahoma" panose="020B0604030504040204" pitchFamily="34" charset="0"/>
              </a:rPr>
              <a:t>Recent diversity a result of accelerated publisher growth?*</a:t>
            </a:r>
          </a:p>
        </p:txBody>
      </p:sp>
      <p:grpSp>
        <p:nvGrpSpPr>
          <p:cNvPr id="20" name="Group 19">
            <a:extLst>
              <a:ext uri="{FF2B5EF4-FFF2-40B4-BE49-F238E27FC236}">
                <a16:creationId xmlns:a16="http://schemas.microsoft.com/office/drawing/2014/main" id="{5E85F0FB-4C3D-42EE-9439-D8FB2003B74F}"/>
              </a:ext>
            </a:extLst>
          </p:cNvPr>
          <p:cNvGrpSpPr/>
          <p:nvPr/>
        </p:nvGrpSpPr>
        <p:grpSpPr>
          <a:xfrm>
            <a:off x="1207462" y="1194801"/>
            <a:ext cx="9343482" cy="4468395"/>
            <a:chOff x="1207462" y="1194801"/>
            <a:chExt cx="9343482" cy="4468395"/>
          </a:xfrm>
        </p:grpSpPr>
        <p:grpSp>
          <p:nvGrpSpPr>
            <p:cNvPr id="19" name="Group 18">
              <a:extLst>
                <a:ext uri="{FF2B5EF4-FFF2-40B4-BE49-F238E27FC236}">
                  <a16:creationId xmlns:a16="http://schemas.microsoft.com/office/drawing/2014/main" id="{3DBBAEE1-7056-4292-9F5B-113802F36B07}"/>
                </a:ext>
              </a:extLst>
            </p:cNvPr>
            <p:cNvGrpSpPr/>
            <p:nvPr/>
          </p:nvGrpSpPr>
          <p:grpSpPr>
            <a:xfrm>
              <a:off x="1207462" y="1194801"/>
              <a:ext cx="9343482" cy="4468395"/>
              <a:chOff x="1733365" y="1379490"/>
              <a:chExt cx="8737168" cy="4178433"/>
            </a:xfrm>
          </p:grpSpPr>
          <p:sp>
            <p:nvSpPr>
              <p:cNvPr id="17" name="Freeform: Shape 16">
                <a:extLst>
                  <a:ext uri="{FF2B5EF4-FFF2-40B4-BE49-F238E27FC236}">
                    <a16:creationId xmlns:a16="http://schemas.microsoft.com/office/drawing/2014/main" id="{16305C68-D2F2-45F8-8810-FB835A5CEFC3}"/>
                  </a:ext>
                </a:extLst>
              </p:cNvPr>
              <p:cNvSpPr/>
              <p:nvPr/>
            </p:nvSpPr>
            <p:spPr>
              <a:xfrm rot="16200000">
                <a:off x="4012732" y="-899877"/>
                <a:ext cx="4178433" cy="8737168"/>
              </a:xfrm>
              <a:custGeom>
                <a:avLst/>
                <a:gdLst>
                  <a:gd name="connsiteX0" fmla="*/ 571549 w 4178433"/>
                  <a:gd name="connsiteY0" fmla="*/ 0 h 8737168"/>
                  <a:gd name="connsiteX1" fmla="*/ 3606885 w 4178433"/>
                  <a:gd name="connsiteY1" fmla="*/ 0 h 8737168"/>
                  <a:gd name="connsiteX2" fmla="*/ 4178434 w 4178433"/>
                  <a:gd name="connsiteY2" fmla="*/ 571549 h 8737168"/>
                  <a:gd name="connsiteX3" fmla="*/ 4178434 w 4178433"/>
                  <a:gd name="connsiteY3" fmla="*/ 8165619 h 8737168"/>
                  <a:gd name="connsiteX4" fmla="*/ 3606885 w 4178433"/>
                  <a:gd name="connsiteY4" fmla="*/ 8737168 h 8737168"/>
                  <a:gd name="connsiteX5" fmla="*/ 571549 w 4178433"/>
                  <a:gd name="connsiteY5" fmla="*/ 8737168 h 8737168"/>
                  <a:gd name="connsiteX6" fmla="*/ 0 w 4178433"/>
                  <a:gd name="connsiteY6" fmla="*/ 8165619 h 8737168"/>
                  <a:gd name="connsiteX7" fmla="*/ 0 w 4178433"/>
                  <a:gd name="connsiteY7" fmla="*/ 571549 h 8737168"/>
                  <a:gd name="connsiteX8" fmla="*/ 571549 w 4178433"/>
                  <a:gd name="connsiteY8" fmla="*/ 0 h 87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8433" h="8737168">
                    <a:moveTo>
                      <a:pt x="571549" y="0"/>
                    </a:moveTo>
                    <a:lnTo>
                      <a:pt x="3606885" y="0"/>
                    </a:lnTo>
                    <a:cubicBezTo>
                      <a:pt x="3922405" y="0"/>
                      <a:pt x="4178434" y="256029"/>
                      <a:pt x="4178434" y="571549"/>
                    </a:cubicBezTo>
                    <a:lnTo>
                      <a:pt x="4178434" y="8165619"/>
                    </a:lnTo>
                    <a:cubicBezTo>
                      <a:pt x="4178434" y="8481139"/>
                      <a:pt x="3922405" y="8737168"/>
                      <a:pt x="3606885" y="8737168"/>
                    </a:cubicBezTo>
                    <a:lnTo>
                      <a:pt x="571549" y="8737168"/>
                    </a:lnTo>
                    <a:cubicBezTo>
                      <a:pt x="256029" y="8737168"/>
                      <a:pt x="0" y="8481139"/>
                      <a:pt x="0" y="8165619"/>
                    </a:cubicBezTo>
                    <a:lnTo>
                      <a:pt x="0" y="571549"/>
                    </a:lnTo>
                    <a:cubicBezTo>
                      <a:pt x="0" y="256029"/>
                      <a:pt x="256029" y="0"/>
                      <a:pt x="571549" y="0"/>
                    </a:cubicBezTo>
                    <a:close/>
                  </a:path>
                </a:pathLst>
              </a:custGeom>
              <a:solidFill>
                <a:srgbClr val="1E1E1E"/>
              </a:solidFill>
              <a:ln w="44016"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16C78FD-1E67-4C0A-B029-E0975ED03991}"/>
                  </a:ext>
                </a:extLst>
              </p:cNvPr>
              <p:cNvSpPr/>
              <p:nvPr/>
            </p:nvSpPr>
            <p:spPr>
              <a:xfrm rot="16200000">
                <a:off x="4118933" y="-793675"/>
                <a:ext cx="3966031" cy="8524765"/>
              </a:xfrm>
              <a:custGeom>
                <a:avLst/>
                <a:gdLst>
                  <a:gd name="connsiteX0" fmla="*/ 3966031 w 3966031"/>
                  <a:gd name="connsiteY0" fmla="*/ 465348 h 8524765"/>
                  <a:gd name="connsiteX1" fmla="*/ 3966031 w 3966031"/>
                  <a:gd name="connsiteY1" fmla="*/ 8059418 h 8524765"/>
                  <a:gd name="connsiteX2" fmla="*/ 3500683 w 3966031"/>
                  <a:gd name="connsiteY2" fmla="*/ 8524765 h 8524765"/>
                  <a:gd name="connsiteX3" fmla="*/ 465348 w 3966031"/>
                  <a:gd name="connsiteY3" fmla="*/ 8524765 h 8524765"/>
                  <a:gd name="connsiteX4" fmla="*/ 0 w 3966031"/>
                  <a:gd name="connsiteY4" fmla="*/ 8059418 h 8524765"/>
                  <a:gd name="connsiteX5" fmla="*/ 0 w 3966031"/>
                  <a:gd name="connsiteY5" fmla="*/ 465348 h 8524765"/>
                  <a:gd name="connsiteX6" fmla="*/ 465348 w 3966031"/>
                  <a:gd name="connsiteY6" fmla="*/ 0 h 8524765"/>
                  <a:gd name="connsiteX7" fmla="*/ 825816 w 3966031"/>
                  <a:gd name="connsiteY7" fmla="*/ 0 h 8524765"/>
                  <a:gd name="connsiteX8" fmla="*/ 912187 w 3966031"/>
                  <a:gd name="connsiteY8" fmla="*/ 86371 h 8524765"/>
                  <a:gd name="connsiteX9" fmla="*/ 912187 w 3966031"/>
                  <a:gd name="connsiteY9" fmla="*/ 86371 h 8524765"/>
                  <a:gd name="connsiteX10" fmla="*/ 1131641 w 3966031"/>
                  <a:gd name="connsiteY10" fmla="*/ 305825 h 8524765"/>
                  <a:gd name="connsiteX11" fmla="*/ 2834390 w 3966031"/>
                  <a:gd name="connsiteY11" fmla="*/ 305825 h 8524765"/>
                  <a:gd name="connsiteX12" fmla="*/ 3053844 w 3966031"/>
                  <a:gd name="connsiteY12" fmla="*/ 86371 h 8524765"/>
                  <a:gd name="connsiteX13" fmla="*/ 3053844 w 3966031"/>
                  <a:gd name="connsiteY13" fmla="*/ 86371 h 8524765"/>
                  <a:gd name="connsiteX14" fmla="*/ 3140215 w 3966031"/>
                  <a:gd name="connsiteY14" fmla="*/ 0 h 8524765"/>
                  <a:gd name="connsiteX15" fmla="*/ 3500683 w 3966031"/>
                  <a:gd name="connsiteY15" fmla="*/ 0 h 8524765"/>
                  <a:gd name="connsiteX16" fmla="*/ 3966031 w 3966031"/>
                  <a:gd name="connsiteY16" fmla="*/ 465348 h 85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66031" h="8524765">
                    <a:moveTo>
                      <a:pt x="3966031" y="465348"/>
                    </a:moveTo>
                    <a:lnTo>
                      <a:pt x="3966031" y="8059418"/>
                    </a:lnTo>
                    <a:cubicBezTo>
                      <a:pt x="3966031" y="8316329"/>
                      <a:pt x="3757594" y="8524765"/>
                      <a:pt x="3500683" y="8524765"/>
                    </a:cubicBezTo>
                    <a:lnTo>
                      <a:pt x="465348" y="8524765"/>
                    </a:lnTo>
                    <a:cubicBezTo>
                      <a:pt x="208437" y="8524765"/>
                      <a:pt x="0" y="8316329"/>
                      <a:pt x="0" y="8059418"/>
                    </a:cubicBezTo>
                    <a:lnTo>
                      <a:pt x="0" y="465348"/>
                    </a:lnTo>
                    <a:cubicBezTo>
                      <a:pt x="0" y="208437"/>
                      <a:pt x="208437" y="0"/>
                      <a:pt x="465348" y="0"/>
                    </a:cubicBezTo>
                    <a:lnTo>
                      <a:pt x="825816" y="0"/>
                    </a:lnTo>
                    <a:cubicBezTo>
                      <a:pt x="873408" y="0"/>
                      <a:pt x="912187" y="38779"/>
                      <a:pt x="912187" y="86371"/>
                    </a:cubicBezTo>
                    <a:lnTo>
                      <a:pt x="912187" y="86371"/>
                    </a:lnTo>
                    <a:cubicBezTo>
                      <a:pt x="912187" y="207556"/>
                      <a:pt x="1010457" y="305825"/>
                      <a:pt x="1131641" y="305825"/>
                    </a:cubicBezTo>
                    <a:lnTo>
                      <a:pt x="2834390" y="305825"/>
                    </a:lnTo>
                    <a:cubicBezTo>
                      <a:pt x="2955575" y="305825"/>
                      <a:pt x="3053844" y="207556"/>
                      <a:pt x="3053844" y="86371"/>
                    </a:cubicBezTo>
                    <a:lnTo>
                      <a:pt x="3053844" y="86371"/>
                    </a:lnTo>
                    <a:cubicBezTo>
                      <a:pt x="3053844" y="38779"/>
                      <a:pt x="3092623" y="0"/>
                      <a:pt x="3140215" y="0"/>
                    </a:cubicBezTo>
                    <a:lnTo>
                      <a:pt x="3500683" y="0"/>
                    </a:lnTo>
                    <a:cubicBezTo>
                      <a:pt x="3757594" y="0"/>
                      <a:pt x="3966031" y="208437"/>
                      <a:pt x="3966031" y="465348"/>
                    </a:cubicBezTo>
                    <a:close/>
                  </a:path>
                </a:pathLst>
              </a:custGeom>
              <a:solidFill>
                <a:schemeClr val="bg1"/>
              </a:solidFill>
              <a:ln w="44016" cap="flat">
                <a:noFill/>
                <a:prstDash val="solid"/>
                <a:miter/>
              </a:ln>
            </p:spPr>
            <p:txBody>
              <a:bodyPr rtlCol="0" anchor="ctr"/>
              <a:lstStyle/>
              <a:p>
                <a:endParaRPr lang="en-GB"/>
              </a:p>
            </p:txBody>
          </p:sp>
        </p:grpSp>
        <p:graphicFrame>
          <p:nvGraphicFramePr>
            <p:cNvPr id="5" name="Chart 4">
              <a:extLst>
                <a:ext uri="{FF2B5EF4-FFF2-40B4-BE49-F238E27FC236}">
                  <a16:creationId xmlns:a16="http://schemas.microsoft.com/office/drawing/2014/main" id="{EB4E8F09-7420-486F-BADF-2CBCB5DB60F1}"/>
                </a:ext>
              </a:extLst>
            </p:cNvPr>
            <p:cNvGraphicFramePr>
              <a:graphicFrameLocks/>
            </p:cNvGraphicFramePr>
            <p:nvPr>
              <p:extLst>
                <p:ext uri="{D42A27DB-BD31-4B8C-83A1-F6EECF244321}">
                  <p14:modId xmlns:p14="http://schemas.microsoft.com/office/powerpoint/2010/main" val="1684501870"/>
                </p:ext>
              </p:extLst>
            </p:nvPr>
          </p:nvGraphicFramePr>
          <p:xfrm>
            <a:off x="1752679" y="1594066"/>
            <a:ext cx="8607056" cy="3591703"/>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D69CEA56-F3D9-409C-949E-9B9816ABD2F7}"/>
                </a:ext>
              </a:extLst>
            </p:cNvPr>
            <p:cNvGrpSpPr/>
            <p:nvPr/>
          </p:nvGrpSpPr>
          <p:grpSpPr>
            <a:xfrm>
              <a:off x="5639703" y="2320266"/>
              <a:ext cx="2901893" cy="1254481"/>
              <a:chOff x="6197913" y="2559499"/>
              <a:chExt cx="2901893" cy="1254481"/>
            </a:xfrm>
          </p:grpSpPr>
          <p:sp>
            <p:nvSpPr>
              <p:cNvPr id="7" name="Arrow: Right 6">
                <a:extLst>
                  <a:ext uri="{FF2B5EF4-FFF2-40B4-BE49-F238E27FC236}">
                    <a16:creationId xmlns:a16="http://schemas.microsoft.com/office/drawing/2014/main" id="{60E458D9-D18F-497D-B2B6-F9F6BC6EB3ED}"/>
                  </a:ext>
                </a:extLst>
              </p:cNvPr>
              <p:cNvSpPr/>
              <p:nvPr/>
            </p:nvSpPr>
            <p:spPr>
              <a:xfrm>
                <a:off x="8119339" y="3509843"/>
                <a:ext cx="779227" cy="304137"/>
              </a:xfrm>
              <a:prstGeom prst="rightArrow">
                <a:avLst/>
              </a:prstGeom>
              <a:solidFill>
                <a:srgbClr val="EB5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832AA682-C696-4A98-B458-0ED86403A06B}"/>
                  </a:ext>
                </a:extLst>
              </p:cNvPr>
              <p:cNvSpPr/>
              <p:nvPr/>
            </p:nvSpPr>
            <p:spPr>
              <a:xfrm rot="1666731">
                <a:off x="8316395" y="2787311"/>
                <a:ext cx="783411" cy="304137"/>
              </a:xfrm>
              <a:prstGeom prst="rightArrow">
                <a:avLst/>
              </a:prstGeom>
              <a:solidFill>
                <a:srgbClr val="EB5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36F3D85-0F58-494B-A7BA-27241992517D}"/>
                  </a:ext>
                </a:extLst>
              </p:cNvPr>
              <p:cNvSpPr txBox="1"/>
              <p:nvPr/>
            </p:nvSpPr>
            <p:spPr>
              <a:xfrm>
                <a:off x="6197913" y="2559499"/>
                <a:ext cx="2353591" cy="307777"/>
              </a:xfrm>
              <a:prstGeom prst="rect">
                <a:avLst/>
              </a:prstGeom>
              <a:noFill/>
            </p:spPr>
            <p:txBody>
              <a:bodyPr wrap="square" rtlCol="0">
                <a:spAutoFit/>
              </a:bodyPr>
              <a:lstStyle/>
              <a:p>
                <a:r>
                  <a:rPr lang="en-GB" sz="1400">
                    <a:latin typeface="Tahoma" panose="020B0604030504040204" pitchFamily="34" charset="0"/>
                    <a:ea typeface="Tahoma" panose="020B0604030504040204" pitchFamily="34" charset="0"/>
                    <a:cs typeface="Tahoma" panose="020B0604030504040204" pitchFamily="34" charset="0"/>
                  </a:rPr>
                  <a:t>Amazon commission cuts</a:t>
                </a:r>
              </a:p>
            </p:txBody>
          </p:sp>
          <p:sp>
            <p:nvSpPr>
              <p:cNvPr id="10" name="TextBox 9">
                <a:extLst>
                  <a:ext uri="{FF2B5EF4-FFF2-40B4-BE49-F238E27FC236}">
                    <a16:creationId xmlns:a16="http://schemas.microsoft.com/office/drawing/2014/main" id="{039D942D-B672-482F-BEDA-CDEBAF3D7F7F}"/>
                  </a:ext>
                </a:extLst>
              </p:cNvPr>
              <p:cNvSpPr txBox="1"/>
              <p:nvPr/>
            </p:nvSpPr>
            <p:spPr>
              <a:xfrm>
                <a:off x="6237170" y="3468942"/>
                <a:ext cx="2088279" cy="307777"/>
              </a:xfrm>
              <a:prstGeom prst="rect">
                <a:avLst/>
              </a:prstGeom>
              <a:noFill/>
            </p:spPr>
            <p:txBody>
              <a:bodyPr wrap="square" rtlCol="0">
                <a:spAutoFit/>
              </a:bodyPr>
              <a:lstStyle/>
              <a:p>
                <a:r>
                  <a:rPr lang="en-GB" sz="1400">
                    <a:latin typeface="Tahoma" panose="020B0604030504040204" pitchFamily="34" charset="0"/>
                    <a:ea typeface="Tahoma" panose="020B0604030504040204" pitchFamily="34" charset="0"/>
                    <a:cs typeface="Tahoma" panose="020B0604030504040204" pitchFamily="34" charset="0"/>
                  </a:rPr>
                  <a:t>Covid lockdowns start</a:t>
                </a:r>
              </a:p>
            </p:txBody>
          </p:sp>
        </p:grpSp>
      </p:grpSp>
      <p:sp>
        <p:nvSpPr>
          <p:cNvPr id="3" name="Rectangle 2">
            <a:extLst>
              <a:ext uri="{FF2B5EF4-FFF2-40B4-BE49-F238E27FC236}">
                <a16:creationId xmlns:a16="http://schemas.microsoft.com/office/drawing/2014/main" id="{11155DCE-4590-B980-0F51-85A9957F85B4}"/>
              </a:ext>
            </a:extLst>
          </p:cNvPr>
          <p:cNvSpPr/>
          <p:nvPr/>
        </p:nvSpPr>
        <p:spPr>
          <a:xfrm>
            <a:off x="10869019" y="4053484"/>
            <a:ext cx="1158690"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US" sz="1100">
                <a:solidFill>
                  <a:srgbClr val="002060"/>
                </a:solidFill>
                <a:latin typeface="Tahoma" panose="020B0604030504040204" pitchFamily="34" charset="0"/>
                <a:ea typeface="Tahoma" panose="020B0604030504040204" pitchFamily="34" charset="0"/>
                <a:cs typeface="Tahoma" panose="020B0604030504040204" pitchFamily="34" charset="0"/>
              </a:rPr>
              <a:t>*Awin &amp; </a:t>
            </a:r>
            <a:r>
              <a:rPr lang="en-US" sz="1100" err="1">
                <a:solidFill>
                  <a:srgbClr val="002060"/>
                </a:solidFill>
                <a:latin typeface="Tahoma" panose="020B0604030504040204" pitchFamily="34" charset="0"/>
                <a:ea typeface="Tahoma" panose="020B0604030504040204" pitchFamily="34" charset="0"/>
                <a:cs typeface="Tahoma" panose="020B0604030504040204" pitchFamily="34" charset="0"/>
              </a:rPr>
              <a:t>ShareAsale</a:t>
            </a:r>
            <a:r>
              <a:rPr lang="en-US" sz="1100">
                <a:solidFill>
                  <a:srgbClr val="002060"/>
                </a:solidFill>
                <a:latin typeface="Tahoma" panose="020B0604030504040204" pitchFamily="34" charset="0"/>
                <a:ea typeface="Tahoma" panose="020B0604030504040204" pitchFamily="34" charset="0"/>
                <a:cs typeface="Tahoma" panose="020B0604030504040204" pitchFamily="34" charset="0"/>
              </a:rPr>
              <a:t> data. But indicative of wider trends seen across other affiliate platforms over the same period.</a:t>
            </a:r>
          </a:p>
        </p:txBody>
      </p:sp>
    </p:spTree>
    <p:extLst>
      <p:ext uri="{BB962C8B-B14F-4D97-AF65-F5344CB8AC3E}">
        <p14:creationId xmlns:p14="http://schemas.microsoft.com/office/powerpoint/2010/main" val="2352308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earing glasses&#10;&#10;Description automatically generated with medium confidence">
            <a:extLst>
              <a:ext uri="{FF2B5EF4-FFF2-40B4-BE49-F238E27FC236}">
                <a16:creationId xmlns:a16="http://schemas.microsoft.com/office/drawing/2014/main" id="{ED645A8E-3C56-0DF5-9FF1-832C02DEFFAF}"/>
              </a:ext>
            </a:extLst>
          </p:cNvPr>
          <p:cNvPicPr>
            <a:picLocks noChangeAspect="1"/>
          </p:cNvPicPr>
          <p:nvPr/>
        </p:nvPicPr>
        <p:blipFill rotWithShape="1">
          <a:blip r:embed="rId2" cstate="email">
            <a:grayscl/>
            <a:extLst>
              <a:ext uri="{28A0092B-C50C-407E-A947-70E740481C1C}">
                <a14:useLocalDpi xmlns:a14="http://schemas.microsoft.com/office/drawing/2010/main" val="0"/>
              </a:ext>
            </a:extLst>
          </a:blip>
          <a:srcRect l="16347" r="17050"/>
          <a:stretch/>
        </p:blipFill>
        <p:spPr>
          <a:xfrm>
            <a:off x="951061" y="1269689"/>
            <a:ext cx="2725200" cy="2725200"/>
          </a:xfrm>
          <a:prstGeom prst="rect">
            <a:avLst/>
          </a:prstGeom>
        </p:spPr>
      </p:pic>
      <p:pic>
        <p:nvPicPr>
          <p:cNvPr id="1026" name="Picture 2" descr="Linda O´Connell - PI LIVE Global">
            <a:extLst>
              <a:ext uri="{FF2B5EF4-FFF2-40B4-BE49-F238E27FC236}">
                <a16:creationId xmlns:a16="http://schemas.microsoft.com/office/drawing/2014/main" id="{AB66919B-608A-90AB-EB52-6F76A5EB40E3}"/>
              </a:ext>
            </a:extLst>
          </p:cNvPr>
          <p:cNvPicPr>
            <a:picLocks noChangeAspect="1" noChangeArrowheads="1"/>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val="0"/>
              </a:ext>
            </a:extLst>
          </a:blip>
          <a:srcRect l="11413" t="9560" r="5730" b="6898"/>
          <a:stretch/>
        </p:blipFill>
        <p:spPr bwMode="auto">
          <a:xfrm>
            <a:off x="8515739" y="1268795"/>
            <a:ext cx="2702863" cy="2725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5F7A8C1-0F70-715E-AD63-7F70885A86A7}"/>
              </a:ext>
            </a:extLst>
          </p:cNvPr>
          <p:cNvSpPr txBox="1"/>
          <p:nvPr/>
        </p:nvSpPr>
        <p:spPr>
          <a:xfrm>
            <a:off x="951061" y="4329404"/>
            <a:ext cx="2725200" cy="923330"/>
          </a:xfrm>
          <a:prstGeom prst="rect">
            <a:avLst/>
          </a:prstGeom>
          <a:noFill/>
        </p:spPr>
        <p:txBody>
          <a:bodyPr wrap="square" rtlCol="0">
            <a:spAutoFit/>
          </a:bodyPr>
          <a:lstStyle/>
          <a:p>
            <a:pPr algn="ctr"/>
            <a:r>
              <a:rPr lang="en-GB">
                <a:solidFill>
                  <a:srgbClr val="002060"/>
                </a:solidFill>
                <a:latin typeface="Tahoma" panose="020B0604030504040204" pitchFamily="34" charset="0"/>
                <a:ea typeface="Tahoma" panose="020B0604030504040204" pitchFamily="34" charset="0"/>
                <a:cs typeface="Tahoma" panose="020B0604030504040204" pitchFamily="34" charset="0"/>
              </a:rPr>
              <a:t>Kevin Edwards</a:t>
            </a:r>
          </a:p>
          <a:p>
            <a:pPr algn="ctr"/>
            <a:r>
              <a:rPr lang="en-GB">
                <a:latin typeface="Tahoma" panose="020B0604030504040204" pitchFamily="34" charset="0"/>
                <a:ea typeface="Tahoma" panose="020B0604030504040204" pitchFamily="34" charset="0"/>
                <a:cs typeface="Tahoma" panose="020B0604030504040204" pitchFamily="34" charset="0"/>
              </a:rPr>
              <a:t>Global Strategy Director</a:t>
            </a:r>
          </a:p>
          <a:p>
            <a:pPr algn="ctr"/>
            <a:r>
              <a:rPr lang="en-GB" b="1">
                <a:latin typeface="Tahoma" panose="020B0604030504040204" pitchFamily="34" charset="0"/>
                <a:ea typeface="Tahoma" panose="020B0604030504040204" pitchFamily="34" charset="0"/>
                <a:cs typeface="Tahoma" panose="020B0604030504040204" pitchFamily="34" charset="0"/>
              </a:rPr>
              <a:t>Awin</a:t>
            </a:r>
          </a:p>
        </p:txBody>
      </p:sp>
      <p:sp>
        <p:nvSpPr>
          <p:cNvPr id="12" name="TextBox 11">
            <a:extLst>
              <a:ext uri="{FF2B5EF4-FFF2-40B4-BE49-F238E27FC236}">
                <a16:creationId xmlns:a16="http://schemas.microsoft.com/office/drawing/2014/main" id="{C363CEA0-AA42-E32F-F96E-4EE54FFA14E2}"/>
              </a:ext>
            </a:extLst>
          </p:cNvPr>
          <p:cNvSpPr txBox="1"/>
          <p:nvPr/>
        </p:nvSpPr>
        <p:spPr>
          <a:xfrm>
            <a:off x="4722231" y="4329404"/>
            <a:ext cx="2725200" cy="923330"/>
          </a:xfrm>
          <a:prstGeom prst="rect">
            <a:avLst/>
          </a:prstGeom>
          <a:noFill/>
        </p:spPr>
        <p:txBody>
          <a:bodyPr wrap="square" rtlCol="0">
            <a:spAutoFit/>
          </a:bodyPr>
          <a:lstStyle/>
          <a:p>
            <a:pPr algn="ctr"/>
            <a:r>
              <a:rPr lang="en-GB">
                <a:solidFill>
                  <a:srgbClr val="002060"/>
                </a:solidFill>
                <a:latin typeface="Tahoma" panose="020B0604030504040204" pitchFamily="34" charset="0"/>
                <a:ea typeface="Tahoma" panose="020B0604030504040204" pitchFamily="34" charset="0"/>
                <a:cs typeface="Tahoma" panose="020B0604030504040204" pitchFamily="34" charset="0"/>
              </a:rPr>
              <a:t>Anthony Clements</a:t>
            </a:r>
          </a:p>
          <a:p>
            <a:pPr algn="ctr"/>
            <a:r>
              <a:rPr lang="en-GB">
                <a:latin typeface="Tahoma" panose="020B0604030504040204" pitchFamily="34" charset="0"/>
                <a:ea typeface="Tahoma" panose="020B0604030504040204" pitchFamily="34" charset="0"/>
                <a:cs typeface="Tahoma" panose="020B0604030504040204" pitchFamily="34" charset="0"/>
              </a:rPr>
              <a:t>Managing Partner</a:t>
            </a:r>
          </a:p>
          <a:p>
            <a:pPr algn="ctr"/>
            <a:r>
              <a:rPr lang="en-GB" b="1" err="1">
                <a:latin typeface="Tahoma" panose="020B0604030504040204" pitchFamily="34" charset="0"/>
                <a:ea typeface="Tahoma" panose="020B0604030504040204" pitchFamily="34" charset="0"/>
                <a:cs typeface="Tahoma" panose="020B0604030504040204" pitchFamily="34" charset="0"/>
              </a:rPr>
              <a:t>Adtraction</a:t>
            </a:r>
            <a:endParaRPr lang="en-GB" b="1">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5D76BA5D-966D-4D8C-44ED-22B85AA6132F}"/>
              </a:ext>
            </a:extLst>
          </p:cNvPr>
          <p:cNvSpPr txBox="1"/>
          <p:nvPr/>
        </p:nvSpPr>
        <p:spPr>
          <a:xfrm>
            <a:off x="8493402" y="4329404"/>
            <a:ext cx="2725200" cy="923330"/>
          </a:xfrm>
          <a:prstGeom prst="rect">
            <a:avLst/>
          </a:prstGeom>
          <a:noFill/>
        </p:spPr>
        <p:txBody>
          <a:bodyPr wrap="square" rtlCol="0">
            <a:spAutoFit/>
          </a:bodyPr>
          <a:lstStyle/>
          <a:p>
            <a:pPr algn="ctr"/>
            <a:r>
              <a:rPr lang="en-GB">
                <a:solidFill>
                  <a:srgbClr val="002060"/>
                </a:solidFill>
                <a:latin typeface="Tahoma" panose="020B0604030504040204" pitchFamily="34" charset="0"/>
                <a:ea typeface="Tahoma" panose="020B0604030504040204" pitchFamily="34" charset="0"/>
                <a:cs typeface="Tahoma" panose="020B0604030504040204" pitchFamily="34" charset="0"/>
              </a:rPr>
              <a:t>Linda O’Connell</a:t>
            </a:r>
          </a:p>
          <a:p>
            <a:pPr algn="ctr"/>
            <a:r>
              <a:rPr lang="en-GB">
                <a:latin typeface="Tahoma" panose="020B0604030504040204" pitchFamily="34" charset="0"/>
                <a:ea typeface="Tahoma" panose="020B0604030504040204" pitchFamily="34" charset="0"/>
                <a:cs typeface="Tahoma" panose="020B0604030504040204" pitchFamily="34" charset="0"/>
              </a:rPr>
              <a:t>Snr. VP, UK &amp; Ireland</a:t>
            </a:r>
          </a:p>
          <a:p>
            <a:pPr algn="ctr"/>
            <a:r>
              <a:rPr lang="en-GB" b="1">
                <a:latin typeface="Tahoma" panose="020B0604030504040204" pitchFamily="34" charset="0"/>
                <a:ea typeface="Tahoma" panose="020B0604030504040204" pitchFamily="34" charset="0"/>
                <a:cs typeface="Tahoma" panose="020B0604030504040204" pitchFamily="34" charset="0"/>
              </a:rPr>
              <a:t>CJ</a:t>
            </a:r>
          </a:p>
        </p:txBody>
      </p:sp>
      <p:pic>
        <p:nvPicPr>
          <p:cNvPr id="1030" name="Picture 6" descr="Anthony Clements">
            <a:extLst>
              <a:ext uri="{FF2B5EF4-FFF2-40B4-BE49-F238E27FC236}">
                <a16:creationId xmlns:a16="http://schemas.microsoft.com/office/drawing/2014/main" id="{AE905A28-2FC3-0123-84B4-1F003AEB3026}"/>
              </a:ext>
            </a:extLst>
          </p:cNvPr>
          <p:cNvPicPr>
            <a:picLocks noChangeAspect="1" noChangeArrowheads="1"/>
          </p:cNvPicPr>
          <p:nvPr/>
        </p:nvPicPr>
        <p:blipFill>
          <a:blip r:embed="rId4" cstate="email">
            <a:grayscl/>
            <a:extLst>
              <a:ext uri="{28A0092B-C50C-407E-A947-70E740481C1C}">
                <a14:useLocalDpi xmlns:a14="http://schemas.microsoft.com/office/drawing/2010/main" val="0"/>
              </a:ext>
            </a:extLst>
          </a:blip>
          <a:srcRect/>
          <a:stretch>
            <a:fillRect/>
          </a:stretch>
        </p:blipFill>
        <p:spPr bwMode="auto">
          <a:xfrm>
            <a:off x="4722231" y="1268795"/>
            <a:ext cx="2725200" cy="272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4">
            <a:extLst>
              <a:ext uri="{FF2B5EF4-FFF2-40B4-BE49-F238E27FC236}">
                <a16:creationId xmlns:a16="http://schemas.microsoft.com/office/drawing/2014/main" id="{A9E7D65E-D149-55BF-E951-FEDB87EEE38B}"/>
              </a:ext>
            </a:extLst>
          </p:cNvPr>
          <p:cNvSpPr>
            <a:spLocks noGrp="1"/>
          </p:cNvSpPr>
          <p:nvPr>
            <p:ph type="title"/>
          </p:nvPr>
        </p:nvSpPr>
        <p:spPr>
          <a:xfrm>
            <a:off x="303321" y="320736"/>
            <a:ext cx="8725270" cy="522642"/>
          </a:xfrm>
        </p:spPr>
        <p:txBody>
          <a:bodyPr/>
          <a:lstStyle/>
          <a:p>
            <a:r>
              <a:rPr lang="en-GB" sz="3200">
                <a:solidFill>
                  <a:srgbClr val="002060"/>
                </a:solidFill>
                <a:latin typeface="Tahoma" panose="020B0604030504040204" pitchFamily="34" charset="0"/>
              </a:rPr>
              <a:t>Introducing your speakers</a:t>
            </a:r>
          </a:p>
        </p:txBody>
      </p:sp>
    </p:spTree>
    <p:extLst>
      <p:ext uri="{BB962C8B-B14F-4D97-AF65-F5344CB8AC3E}">
        <p14:creationId xmlns:p14="http://schemas.microsoft.com/office/powerpoint/2010/main" val="21049402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B955-1F7E-0DE5-982D-251A14DD3C3D}"/>
              </a:ext>
            </a:extLst>
          </p:cNvPr>
          <p:cNvSpPr>
            <a:spLocks noGrp="1"/>
          </p:cNvSpPr>
          <p:nvPr>
            <p:ph type="title"/>
          </p:nvPr>
        </p:nvSpPr>
        <p:spPr>
          <a:xfrm>
            <a:off x="303320" y="320736"/>
            <a:ext cx="11593024" cy="522642"/>
          </a:xfrm>
        </p:spPr>
        <p:txBody>
          <a:bodyPr/>
          <a:lstStyle/>
          <a:p>
            <a:r>
              <a:rPr lang="en-GB" b="0" i="0">
                <a:solidFill>
                  <a:srgbClr val="002060"/>
                </a:solidFill>
                <a:effectLst/>
                <a:latin typeface="Tahoma"/>
                <a:ea typeface="Tahoma"/>
                <a:cs typeface="Tahoma"/>
              </a:rPr>
              <a:t>On a scale of one to ten, how valuable are the following affiliate models, with ten being most valuable and one being least valuable</a:t>
            </a:r>
            <a:r>
              <a:rPr lang="en-GB">
                <a:solidFill>
                  <a:srgbClr val="002060"/>
                </a:solidFill>
                <a:latin typeface="Tahoma"/>
                <a:ea typeface="Tahoma"/>
                <a:cs typeface="Tahoma"/>
              </a:rPr>
              <a:t>?*</a:t>
            </a:r>
            <a:endParaRPr lang="en-GB">
              <a:solidFill>
                <a:srgbClr val="002060"/>
              </a:solidFill>
              <a:latin typeface="Tahoma" panose="020B0604030504040204" pitchFamily="34" charset="0"/>
            </a:endParaRPr>
          </a:p>
        </p:txBody>
      </p:sp>
      <p:graphicFrame>
        <p:nvGraphicFramePr>
          <p:cNvPr id="5" name="Chart 4">
            <a:extLst>
              <a:ext uri="{FF2B5EF4-FFF2-40B4-BE49-F238E27FC236}">
                <a16:creationId xmlns:a16="http://schemas.microsoft.com/office/drawing/2014/main" id="{13757266-EE44-60BA-3CB2-AA74FBA1D61E}"/>
              </a:ext>
            </a:extLst>
          </p:cNvPr>
          <p:cNvGraphicFramePr>
            <a:graphicFrameLocks/>
          </p:cNvGraphicFramePr>
          <p:nvPr>
            <p:extLst>
              <p:ext uri="{D42A27DB-BD31-4B8C-83A1-F6EECF244321}">
                <p14:modId xmlns:p14="http://schemas.microsoft.com/office/powerpoint/2010/main" val="821138827"/>
              </p:ext>
            </p:extLst>
          </p:nvPr>
        </p:nvGraphicFramePr>
        <p:xfrm>
          <a:off x="303319" y="1815737"/>
          <a:ext cx="11888681" cy="415398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0E1D597-1494-54DF-0FEE-E985E6DE7081}"/>
              </a:ext>
            </a:extLst>
          </p:cNvPr>
          <p:cNvCxnSpPr/>
          <p:nvPr/>
        </p:nvCxnSpPr>
        <p:spPr>
          <a:xfrm>
            <a:off x="5199017" y="1933303"/>
            <a:ext cx="0" cy="3526971"/>
          </a:xfrm>
          <a:prstGeom prst="line">
            <a:avLst/>
          </a:prstGeom>
          <a:ln w="508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BE796C6-98CC-42E1-9261-9CA46F7E7768}"/>
              </a:ext>
            </a:extLst>
          </p:cNvPr>
          <p:cNvSpPr/>
          <p:nvPr/>
        </p:nvSpPr>
        <p:spPr>
          <a:xfrm>
            <a:off x="2570755" y="6105022"/>
            <a:ext cx="7639876"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US" sz="1100">
                <a:solidFill>
                  <a:srgbClr val="002060"/>
                </a:solidFill>
                <a:latin typeface="Tahoma"/>
                <a:ea typeface="Tahoma"/>
                <a:cs typeface="Tahoma"/>
              </a:rPr>
              <a:t>*Note: all respondents rated ten affiliate models on a scale of one to ten, no respondent could grade the same affiliate the same score. Affiliate models were compared against each other, not against other digital channels.</a:t>
            </a:r>
            <a:endParaRPr lang="en-US" sz="11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671C6966-0AD9-5075-A377-A9E031C754EC}"/>
              </a:ext>
            </a:extLst>
          </p:cNvPr>
          <p:cNvSpPr/>
          <p:nvPr/>
        </p:nvSpPr>
        <p:spPr>
          <a:xfrm>
            <a:off x="5536694" y="1936631"/>
            <a:ext cx="6241480"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US" sz="1100">
                <a:solidFill>
                  <a:srgbClr val="002060"/>
                </a:solidFill>
                <a:latin typeface="Tahoma"/>
                <a:ea typeface="Tahoma"/>
                <a:cs typeface="Tahoma"/>
              </a:rPr>
              <a:t>Most of the models to the right of the line are newer and are more strategic, one to one partnerships. We felt concluded that a lack of adoption my advertisers may account for their lower scores, rather than this being a comment on their value.</a:t>
            </a:r>
          </a:p>
        </p:txBody>
      </p:sp>
    </p:spTree>
    <p:extLst>
      <p:ext uri="{BB962C8B-B14F-4D97-AF65-F5344CB8AC3E}">
        <p14:creationId xmlns:p14="http://schemas.microsoft.com/office/powerpoint/2010/main" val="2783439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B955-1F7E-0DE5-982D-251A14DD3C3D}"/>
              </a:ext>
            </a:extLst>
          </p:cNvPr>
          <p:cNvSpPr>
            <a:spLocks noGrp="1"/>
          </p:cNvSpPr>
          <p:nvPr>
            <p:ph type="title"/>
          </p:nvPr>
        </p:nvSpPr>
        <p:spPr>
          <a:xfrm>
            <a:off x="303320" y="320736"/>
            <a:ext cx="11593024" cy="522642"/>
          </a:xfrm>
        </p:spPr>
        <p:txBody>
          <a:bodyPr/>
          <a:lstStyle/>
          <a:p>
            <a:r>
              <a:rPr lang="en-GB" b="0" i="0">
                <a:solidFill>
                  <a:srgbClr val="002060"/>
                </a:solidFill>
                <a:effectLst/>
                <a:latin typeface="Tahoma" panose="020B0604030504040204" pitchFamily="34" charset="0"/>
              </a:rPr>
              <a:t>If you could choose 3 affiliate models to grow your revenue with over the next year, which would you choose?</a:t>
            </a:r>
            <a:endParaRPr lang="en-GB">
              <a:solidFill>
                <a:srgbClr val="002060"/>
              </a:solidFill>
              <a:latin typeface="Tahoma" panose="020B0604030504040204" pitchFamily="34" charset="0"/>
            </a:endParaRPr>
          </a:p>
        </p:txBody>
      </p:sp>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D9EDEF18-6A43-622C-F9EA-15281C112B47}"/>
                  </a:ext>
                </a:extLst>
              </p:cNvPr>
              <p:cNvGraphicFramePr/>
              <p:nvPr>
                <p:extLst>
                  <p:ext uri="{D42A27DB-BD31-4B8C-83A1-F6EECF244321}">
                    <p14:modId xmlns:p14="http://schemas.microsoft.com/office/powerpoint/2010/main" val="195371702"/>
                  </p:ext>
                </p:extLst>
              </p:nvPr>
            </p:nvGraphicFramePr>
            <p:xfrm>
              <a:off x="303320" y="1397479"/>
              <a:ext cx="11593024" cy="447234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D9EDEF18-6A43-622C-F9EA-15281C112B47}"/>
                  </a:ext>
                </a:extLst>
              </p:cNvPr>
              <p:cNvPicPr>
                <a:picLocks noGrp="1" noRot="1" noChangeAspect="1" noMove="1" noResize="1" noEditPoints="1" noAdjustHandles="1" noChangeArrowheads="1" noChangeShapeType="1"/>
              </p:cNvPicPr>
              <p:nvPr/>
            </p:nvPicPr>
            <p:blipFill>
              <a:blip r:embed="rId4"/>
              <a:stretch>
                <a:fillRect/>
              </a:stretch>
            </p:blipFill>
            <p:spPr>
              <a:xfrm>
                <a:off x="303320" y="1397479"/>
                <a:ext cx="11593024" cy="4472347"/>
              </a:xfrm>
              <a:prstGeom prst="rect">
                <a:avLst/>
              </a:prstGeom>
            </p:spPr>
          </p:pic>
        </mc:Fallback>
      </mc:AlternateContent>
      <p:sp>
        <p:nvSpPr>
          <p:cNvPr id="5" name="Rectangle 4">
            <a:extLst>
              <a:ext uri="{FF2B5EF4-FFF2-40B4-BE49-F238E27FC236}">
                <a16:creationId xmlns:a16="http://schemas.microsoft.com/office/drawing/2014/main" id="{4FB58854-15F3-2EE0-3EDE-CFA651A57C4E}"/>
              </a:ext>
            </a:extLst>
          </p:cNvPr>
          <p:cNvSpPr/>
          <p:nvPr/>
        </p:nvSpPr>
        <p:spPr>
          <a:xfrm>
            <a:off x="2570755" y="6105022"/>
            <a:ext cx="7639876"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US" sz="1100">
                <a:solidFill>
                  <a:srgbClr val="00568B"/>
                </a:solidFill>
                <a:latin typeface="Tahoma"/>
                <a:ea typeface="Tahoma"/>
                <a:cs typeface="Tahoma"/>
              </a:rPr>
              <a:t>*Note: all respondents were asked to pick from three affiliate models from ten affiliate options </a:t>
            </a:r>
            <a:r>
              <a:rPr lang="en-US" sz="1100" b="1" i="1">
                <a:solidFill>
                  <a:srgbClr val="00568B"/>
                </a:solidFill>
                <a:latin typeface="Tahoma"/>
                <a:ea typeface="Tahoma"/>
                <a:cs typeface="Tahoma"/>
              </a:rPr>
              <a:t>without </a:t>
            </a:r>
            <a:r>
              <a:rPr lang="en-US" sz="1100">
                <a:solidFill>
                  <a:srgbClr val="00568B"/>
                </a:solidFill>
                <a:latin typeface="Tahoma"/>
                <a:ea typeface="Tahoma"/>
                <a:cs typeface="Tahoma"/>
              </a:rPr>
              <a:t>scoring the three in order of preference.</a:t>
            </a:r>
            <a:endParaRPr lang="en-US" sz="1100">
              <a:solidFill>
                <a:srgbClr val="00568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2022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5B3F-475C-8CA7-76E5-0B3C7FDBE836}"/>
              </a:ext>
            </a:extLst>
          </p:cNvPr>
          <p:cNvSpPr>
            <a:spLocks noGrp="1"/>
          </p:cNvSpPr>
          <p:nvPr>
            <p:ph type="title"/>
          </p:nvPr>
        </p:nvSpPr>
        <p:spPr>
          <a:xfrm>
            <a:off x="303321" y="320736"/>
            <a:ext cx="11585358" cy="522642"/>
          </a:xfrm>
        </p:spPr>
        <p:txBody>
          <a:bodyPr/>
          <a:lstStyle/>
          <a:p>
            <a:r>
              <a:rPr lang="en-GB" b="0" i="0">
                <a:solidFill>
                  <a:srgbClr val="002060"/>
                </a:solidFill>
                <a:effectLst/>
                <a:latin typeface="Tahoma" panose="020B0604030504040204" pitchFamily="34" charset="0"/>
              </a:rPr>
              <a:t>Compared to other digital marketing channels that you work with, which of these statements best describes your feelings about affiliate / partnership tracking</a:t>
            </a:r>
            <a:endParaRPr lang="en-GB">
              <a:solidFill>
                <a:srgbClr val="002060"/>
              </a:solidFill>
              <a:latin typeface="Tahoma" panose="020B0604030504040204" pitchFamily="34" charset="0"/>
            </a:endParaRPr>
          </a:p>
        </p:txBody>
      </p:sp>
      <p:graphicFrame>
        <p:nvGraphicFramePr>
          <p:cNvPr id="5" name="Chart 4">
            <a:extLst>
              <a:ext uri="{FF2B5EF4-FFF2-40B4-BE49-F238E27FC236}">
                <a16:creationId xmlns:a16="http://schemas.microsoft.com/office/drawing/2014/main" id="{F0A7F8CE-867E-CB13-F99A-BEDEC2243276}"/>
              </a:ext>
            </a:extLst>
          </p:cNvPr>
          <p:cNvGraphicFramePr>
            <a:graphicFrameLocks/>
          </p:cNvGraphicFramePr>
          <p:nvPr>
            <p:extLst>
              <p:ext uri="{D42A27DB-BD31-4B8C-83A1-F6EECF244321}">
                <p14:modId xmlns:p14="http://schemas.microsoft.com/office/powerpoint/2010/main" val="2700211267"/>
              </p:ext>
            </p:extLst>
          </p:nvPr>
        </p:nvGraphicFramePr>
        <p:xfrm>
          <a:off x="-1071154" y="1567542"/>
          <a:ext cx="11011989" cy="51097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245151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64F2-D972-2F63-D8AF-7BD6F6E3A1AA}"/>
              </a:ext>
            </a:extLst>
          </p:cNvPr>
          <p:cNvSpPr>
            <a:spLocks noGrp="1"/>
          </p:cNvSpPr>
          <p:nvPr>
            <p:ph type="title"/>
          </p:nvPr>
        </p:nvSpPr>
        <p:spPr>
          <a:xfrm>
            <a:off x="303321" y="320736"/>
            <a:ext cx="11416454" cy="522642"/>
          </a:xfrm>
        </p:spPr>
        <p:txBody>
          <a:bodyPr/>
          <a:lstStyle/>
          <a:p>
            <a:r>
              <a:rPr lang="en-GB">
                <a:solidFill>
                  <a:srgbClr val="002060"/>
                </a:solidFill>
                <a:latin typeface="Tahoma" panose="020B0604030504040204" pitchFamily="34" charset="0"/>
              </a:rPr>
              <a:t>C</a:t>
            </a:r>
            <a:r>
              <a:rPr lang="en-GB" b="0" i="0">
                <a:solidFill>
                  <a:srgbClr val="002060"/>
                </a:solidFill>
                <a:effectLst/>
                <a:latin typeface="Tahoma" panose="020B0604030504040204" pitchFamily="34" charset="0"/>
              </a:rPr>
              <a:t>ompared to other marketing activities, how do you rate affiliate or partner marketing for achieving the following marketing results? (Score out of 5)</a:t>
            </a:r>
            <a:endParaRPr lang="en-GB">
              <a:solidFill>
                <a:srgbClr val="002060"/>
              </a:solidFill>
              <a:latin typeface="Tahoma" panose="020B0604030504040204" pitchFamily="34" charset="0"/>
            </a:endParaRPr>
          </a:p>
        </p:txBody>
      </p:sp>
      <p:graphicFrame>
        <p:nvGraphicFramePr>
          <p:cNvPr id="5" name="Content Placeholder 4">
            <a:extLst>
              <a:ext uri="{FF2B5EF4-FFF2-40B4-BE49-F238E27FC236}">
                <a16:creationId xmlns:a16="http://schemas.microsoft.com/office/drawing/2014/main" id="{DBDB0D5E-5CF6-6D05-88F0-03A26140C829}"/>
              </a:ext>
            </a:extLst>
          </p:cNvPr>
          <p:cNvGraphicFramePr>
            <a:graphicFrameLocks noGrp="1"/>
          </p:cNvGraphicFramePr>
          <p:nvPr>
            <p:ph idx="1"/>
            <p:extLst>
              <p:ext uri="{D42A27DB-BD31-4B8C-83A1-F6EECF244321}">
                <p14:modId xmlns:p14="http://schemas.microsoft.com/office/powerpoint/2010/main" val="3519208513"/>
              </p:ext>
            </p:extLst>
          </p:nvPr>
        </p:nvGraphicFramePr>
        <p:xfrm>
          <a:off x="328613" y="1802241"/>
          <a:ext cx="11585575" cy="4099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58256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64F2-D972-2F63-D8AF-7BD6F6E3A1AA}"/>
              </a:ext>
            </a:extLst>
          </p:cNvPr>
          <p:cNvSpPr>
            <a:spLocks noGrp="1"/>
          </p:cNvSpPr>
          <p:nvPr>
            <p:ph type="title"/>
          </p:nvPr>
        </p:nvSpPr>
        <p:spPr>
          <a:xfrm>
            <a:off x="303321" y="320736"/>
            <a:ext cx="11416454" cy="522642"/>
          </a:xfrm>
        </p:spPr>
        <p:txBody>
          <a:bodyPr/>
          <a:lstStyle/>
          <a:p>
            <a:r>
              <a:rPr lang="en-GB" b="0" i="0">
                <a:solidFill>
                  <a:srgbClr val="002060"/>
                </a:solidFill>
                <a:effectLst/>
                <a:latin typeface="Tahoma" panose="020B0604030504040204" pitchFamily="34" charset="0"/>
              </a:rPr>
              <a:t>How important are the following success metrics when assessing Affiliate Marketing? (Score out of 5)</a:t>
            </a:r>
            <a:endParaRPr lang="en-GB">
              <a:solidFill>
                <a:srgbClr val="002060"/>
              </a:solidFill>
              <a:latin typeface="Tahoma" panose="020B0604030504040204" pitchFamily="34" charset="0"/>
            </a:endParaRPr>
          </a:p>
        </p:txBody>
      </p:sp>
      <p:graphicFrame>
        <p:nvGraphicFramePr>
          <p:cNvPr id="6" name="Chart 5">
            <a:extLst>
              <a:ext uri="{FF2B5EF4-FFF2-40B4-BE49-F238E27FC236}">
                <a16:creationId xmlns:a16="http://schemas.microsoft.com/office/drawing/2014/main" id="{F2E9153E-5B48-ED11-6B94-750C93028010}"/>
              </a:ext>
            </a:extLst>
          </p:cNvPr>
          <p:cNvGraphicFramePr>
            <a:graphicFrameLocks/>
          </p:cNvGraphicFramePr>
          <p:nvPr>
            <p:extLst>
              <p:ext uri="{D42A27DB-BD31-4B8C-83A1-F6EECF244321}">
                <p14:modId xmlns:p14="http://schemas.microsoft.com/office/powerpoint/2010/main" val="1958355164"/>
              </p:ext>
            </p:extLst>
          </p:nvPr>
        </p:nvGraphicFramePr>
        <p:xfrm>
          <a:off x="360608" y="1416676"/>
          <a:ext cx="11539471" cy="46162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06185C59-66FB-19D8-3F49-9AE55BFA70E5}"/>
              </a:ext>
            </a:extLst>
          </p:cNvPr>
          <p:cNvSpPr/>
          <p:nvPr/>
        </p:nvSpPr>
        <p:spPr>
          <a:xfrm>
            <a:off x="2570755" y="6105022"/>
            <a:ext cx="7639876"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a:solidFill>
                  <a:srgbClr val="002060"/>
                </a:solidFill>
                <a:latin typeface="Tahoma"/>
                <a:ea typeface="Tahoma"/>
                <a:cs typeface="Tahoma"/>
              </a:rPr>
              <a:t>*Note: all respondents rated these metrics within the context of the affiliate channel and not within the broader context of other digital marketing activity.</a:t>
            </a:r>
            <a:endParaRPr lang="en-US" sz="11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40085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A079-88E9-8D4D-D4E9-28C9F4D5953A}"/>
              </a:ext>
            </a:extLst>
          </p:cNvPr>
          <p:cNvSpPr>
            <a:spLocks noGrp="1"/>
          </p:cNvSpPr>
          <p:nvPr>
            <p:ph type="title"/>
          </p:nvPr>
        </p:nvSpPr>
        <p:spPr/>
        <p:txBody>
          <a:bodyPr/>
          <a:lstStyle/>
          <a:p>
            <a:r>
              <a:rPr lang="en-US">
                <a:solidFill>
                  <a:srgbClr val="002060"/>
                </a:solidFill>
                <a:latin typeface="Tahoma"/>
                <a:ea typeface="+mn-lt"/>
                <a:cs typeface="+mn-lt"/>
              </a:rPr>
              <a:t>What if, anything, prevents you from investing more in the affiliate and partnership channel?</a:t>
            </a:r>
            <a:endParaRPr lang="en-US">
              <a:solidFill>
                <a:srgbClr val="002060"/>
              </a:solidFill>
              <a:latin typeface="Tahoma"/>
            </a:endParaRPr>
          </a:p>
        </p:txBody>
      </p:sp>
      <p:sp>
        <p:nvSpPr>
          <p:cNvPr id="4" name="Text Placeholder 3">
            <a:extLst>
              <a:ext uri="{FF2B5EF4-FFF2-40B4-BE49-F238E27FC236}">
                <a16:creationId xmlns:a16="http://schemas.microsoft.com/office/drawing/2014/main" id="{0EDAE14E-57AF-65DD-E433-BA41EE96A958}"/>
              </a:ext>
            </a:extLst>
          </p:cNvPr>
          <p:cNvSpPr>
            <a:spLocks noGrp="1"/>
          </p:cNvSpPr>
          <p:nvPr>
            <p:ph type="body" sz="quarter" idx="13"/>
          </p:nvPr>
        </p:nvSpPr>
        <p:spPr/>
        <p:txBody>
          <a:bodyPr/>
          <a:lstStyle/>
          <a:p>
            <a:endParaRPr lang="en-US"/>
          </a:p>
        </p:txBody>
      </p:sp>
      <p:sp>
        <p:nvSpPr>
          <p:cNvPr id="14" name="TextBox 13">
            <a:extLst>
              <a:ext uri="{FF2B5EF4-FFF2-40B4-BE49-F238E27FC236}">
                <a16:creationId xmlns:a16="http://schemas.microsoft.com/office/drawing/2014/main" id="{F161CAE6-C2F9-1D22-8BE6-FCFF90378DEB}"/>
              </a:ext>
            </a:extLst>
          </p:cNvPr>
          <p:cNvSpPr txBox="1"/>
          <p:nvPr/>
        </p:nvSpPr>
        <p:spPr>
          <a:xfrm>
            <a:off x="224117" y="3978088"/>
            <a:ext cx="328834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002060"/>
                </a:solidFill>
                <a:latin typeface="Tahoma"/>
                <a:ea typeface="Tahoma"/>
                <a:cs typeface="Tahoma"/>
              </a:rPr>
              <a:t>Lack of publisher diversity</a:t>
            </a:r>
            <a:endParaRPr lang="en-US">
              <a:solidFill>
                <a:srgbClr val="002060"/>
              </a:solidFill>
            </a:endParaRPr>
          </a:p>
        </p:txBody>
      </p:sp>
      <p:sp>
        <p:nvSpPr>
          <p:cNvPr id="16" name="TextBox 15">
            <a:extLst>
              <a:ext uri="{FF2B5EF4-FFF2-40B4-BE49-F238E27FC236}">
                <a16:creationId xmlns:a16="http://schemas.microsoft.com/office/drawing/2014/main" id="{4ECFDA6C-D4B2-6DC2-3CEB-3B1888870D44}"/>
              </a:ext>
            </a:extLst>
          </p:cNvPr>
          <p:cNvSpPr txBox="1"/>
          <p:nvPr/>
        </p:nvSpPr>
        <p:spPr>
          <a:xfrm>
            <a:off x="4527176" y="3978088"/>
            <a:ext cx="271182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002060"/>
                </a:solidFill>
                <a:latin typeface="Tahoma"/>
                <a:ea typeface="Tahoma"/>
                <a:cs typeface="Tahoma"/>
              </a:rPr>
              <a:t>Unpredictability / difficult to budget </a:t>
            </a:r>
          </a:p>
        </p:txBody>
      </p:sp>
      <p:sp>
        <p:nvSpPr>
          <p:cNvPr id="17" name="TextBox 16">
            <a:extLst>
              <a:ext uri="{FF2B5EF4-FFF2-40B4-BE49-F238E27FC236}">
                <a16:creationId xmlns:a16="http://schemas.microsoft.com/office/drawing/2014/main" id="{AED66900-7D5E-3D90-F8F6-948BB9E31F4F}"/>
              </a:ext>
            </a:extLst>
          </p:cNvPr>
          <p:cNvSpPr txBox="1"/>
          <p:nvPr/>
        </p:nvSpPr>
        <p:spPr>
          <a:xfrm>
            <a:off x="8258734" y="3978087"/>
            <a:ext cx="361949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002060"/>
                </a:solidFill>
                <a:latin typeface="Tahoma"/>
                <a:ea typeface="Tahoma"/>
                <a:cs typeface="Tahoma"/>
              </a:rPr>
              <a:t>People don't understand it in my business</a:t>
            </a:r>
          </a:p>
        </p:txBody>
      </p:sp>
      <p:pic>
        <p:nvPicPr>
          <p:cNvPr id="23" name="Picture 23" descr="Icon&#10;&#10;Description automatically generated">
            <a:extLst>
              <a:ext uri="{FF2B5EF4-FFF2-40B4-BE49-F238E27FC236}">
                <a16:creationId xmlns:a16="http://schemas.microsoft.com/office/drawing/2014/main" id="{CF7A537A-57E2-A674-4F73-9490760C31D5}"/>
              </a:ext>
            </a:extLst>
          </p:cNvPr>
          <p:cNvPicPr>
            <a:picLocks noGrp="1" noChangeAspect="1"/>
          </p:cNvPicPr>
          <p:nvPr>
            <p:ph idx="1"/>
          </p:nvPr>
        </p:nvPicPr>
        <p:blipFill>
          <a:blip r:embed="rId3"/>
          <a:stretch>
            <a:fillRect/>
          </a:stretch>
        </p:blipFill>
        <p:spPr>
          <a:xfrm>
            <a:off x="901666" y="2007222"/>
            <a:ext cx="1590675" cy="1838325"/>
          </a:xfrm>
        </p:spPr>
      </p:pic>
      <p:pic>
        <p:nvPicPr>
          <p:cNvPr id="24" name="Picture 24" descr="Icon&#10;&#10;Description automatically generated">
            <a:extLst>
              <a:ext uri="{FF2B5EF4-FFF2-40B4-BE49-F238E27FC236}">
                <a16:creationId xmlns:a16="http://schemas.microsoft.com/office/drawing/2014/main" id="{1C051E8A-E17F-3298-264E-660BCAAA3B96}"/>
              </a:ext>
            </a:extLst>
          </p:cNvPr>
          <p:cNvPicPr>
            <a:picLocks noChangeAspect="1"/>
          </p:cNvPicPr>
          <p:nvPr/>
        </p:nvPicPr>
        <p:blipFill>
          <a:blip r:embed="rId4"/>
          <a:stretch>
            <a:fillRect/>
          </a:stretch>
        </p:blipFill>
        <p:spPr>
          <a:xfrm>
            <a:off x="5084573" y="2020792"/>
            <a:ext cx="1590675" cy="1838325"/>
          </a:xfrm>
          <a:prstGeom prst="rect">
            <a:avLst/>
          </a:prstGeom>
        </p:spPr>
      </p:pic>
      <p:pic>
        <p:nvPicPr>
          <p:cNvPr id="25" name="Picture 25" descr="Logo, icon&#10;&#10;Description automatically generated">
            <a:extLst>
              <a:ext uri="{FF2B5EF4-FFF2-40B4-BE49-F238E27FC236}">
                <a16:creationId xmlns:a16="http://schemas.microsoft.com/office/drawing/2014/main" id="{877B53F9-28B9-E8C7-3749-5C436C3FB5BB}"/>
              </a:ext>
            </a:extLst>
          </p:cNvPr>
          <p:cNvPicPr>
            <a:picLocks noChangeAspect="1"/>
          </p:cNvPicPr>
          <p:nvPr/>
        </p:nvPicPr>
        <p:blipFill>
          <a:blip r:embed="rId5"/>
          <a:stretch>
            <a:fillRect/>
          </a:stretch>
        </p:blipFill>
        <p:spPr>
          <a:xfrm>
            <a:off x="9269887" y="2016030"/>
            <a:ext cx="1590675" cy="1847850"/>
          </a:xfrm>
          <a:prstGeom prst="rect">
            <a:avLst/>
          </a:prstGeom>
        </p:spPr>
      </p:pic>
    </p:spTree>
    <p:extLst>
      <p:ext uri="{BB962C8B-B14F-4D97-AF65-F5344CB8AC3E}">
        <p14:creationId xmlns:p14="http://schemas.microsoft.com/office/powerpoint/2010/main" val="385628093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9B8C-D448-2ADF-249D-50E69F9074BA}"/>
              </a:ext>
            </a:extLst>
          </p:cNvPr>
          <p:cNvSpPr>
            <a:spLocks noGrp="1"/>
          </p:cNvSpPr>
          <p:nvPr>
            <p:ph type="title"/>
          </p:nvPr>
        </p:nvSpPr>
        <p:spPr>
          <a:xfrm>
            <a:off x="303321" y="320736"/>
            <a:ext cx="9482972" cy="522642"/>
          </a:xfrm>
        </p:spPr>
        <p:txBody>
          <a:bodyPr/>
          <a:lstStyle/>
          <a:p>
            <a:r>
              <a:rPr lang="en-GB">
                <a:solidFill>
                  <a:srgbClr val="002060"/>
                </a:solidFill>
                <a:latin typeface="Tahoma" panose="020B0604030504040204" pitchFamily="34" charset="0"/>
              </a:rPr>
              <a:t>Key themes that emerged in the survey feedback</a:t>
            </a:r>
          </a:p>
        </p:txBody>
      </p:sp>
      <p:sp>
        <p:nvSpPr>
          <p:cNvPr id="5" name="TextBox 4">
            <a:extLst>
              <a:ext uri="{FF2B5EF4-FFF2-40B4-BE49-F238E27FC236}">
                <a16:creationId xmlns:a16="http://schemas.microsoft.com/office/drawing/2014/main" id="{74C35BE0-74FC-8FAA-7B4C-8906E6036114}"/>
              </a:ext>
            </a:extLst>
          </p:cNvPr>
          <p:cNvSpPr txBox="1"/>
          <p:nvPr/>
        </p:nvSpPr>
        <p:spPr>
          <a:xfrm>
            <a:off x="859076" y="1447519"/>
            <a:ext cx="10954983" cy="707886"/>
          </a:xfrm>
          <a:prstGeom prst="rect">
            <a:avLst/>
          </a:prstGeom>
          <a:solidFill>
            <a:schemeClr val="accent1">
              <a:lumMod val="40000"/>
              <a:lumOff val="60000"/>
            </a:schemeClr>
          </a:solidFill>
        </p:spPr>
        <p:txBody>
          <a:bodyPr wrap="square" rtlCol="0">
            <a:spAutoFit/>
          </a:bodyPr>
          <a:lstStyle/>
          <a:p>
            <a:r>
              <a:rPr lang="en-GB" sz="4000">
                <a:solidFill>
                  <a:srgbClr val="002060"/>
                </a:solidFill>
                <a:latin typeface="Tahoma" panose="020B0604030504040204" pitchFamily="34" charset="0"/>
                <a:ea typeface="Tahoma" panose="020B0604030504040204" pitchFamily="34" charset="0"/>
                <a:cs typeface="Tahoma" panose="020B0604030504040204" pitchFamily="34" charset="0"/>
              </a:rPr>
              <a:t>Publisher diversity/ Building relationships</a:t>
            </a:r>
          </a:p>
        </p:txBody>
      </p:sp>
      <p:sp>
        <p:nvSpPr>
          <p:cNvPr id="6" name="TextBox 5">
            <a:extLst>
              <a:ext uri="{FF2B5EF4-FFF2-40B4-BE49-F238E27FC236}">
                <a16:creationId xmlns:a16="http://schemas.microsoft.com/office/drawing/2014/main" id="{A4A5C832-BA32-78E6-2676-ED4717B83E58}"/>
              </a:ext>
            </a:extLst>
          </p:cNvPr>
          <p:cNvSpPr txBox="1"/>
          <p:nvPr/>
        </p:nvSpPr>
        <p:spPr>
          <a:xfrm>
            <a:off x="7137997" y="3323018"/>
            <a:ext cx="3515717" cy="707886"/>
          </a:xfrm>
          <a:prstGeom prst="rect">
            <a:avLst/>
          </a:prstGeom>
          <a:solidFill>
            <a:schemeClr val="accent3">
              <a:lumMod val="40000"/>
              <a:lumOff val="60000"/>
            </a:schemeClr>
          </a:solidFill>
        </p:spPr>
        <p:txBody>
          <a:bodyPr wrap="square" rtlCol="0">
            <a:spAutoFit/>
          </a:bodyPr>
          <a:lstStyle/>
          <a:p>
            <a:r>
              <a:rPr lang="en-GB" sz="4000">
                <a:solidFill>
                  <a:srgbClr val="002060"/>
                </a:solidFill>
                <a:latin typeface="Tahoma" panose="020B0604030504040204" pitchFamily="34" charset="0"/>
                <a:ea typeface="Tahoma" panose="020B0604030504040204" pitchFamily="34" charset="0"/>
                <a:cs typeface="Tahoma" panose="020B0604030504040204" pitchFamily="34" charset="0"/>
              </a:rPr>
              <a:t>Too expensive</a:t>
            </a:r>
          </a:p>
        </p:txBody>
      </p:sp>
      <p:sp>
        <p:nvSpPr>
          <p:cNvPr id="7" name="TextBox 6">
            <a:extLst>
              <a:ext uri="{FF2B5EF4-FFF2-40B4-BE49-F238E27FC236}">
                <a16:creationId xmlns:a16="http://schemas.microsoft.com/office/drawing/2014/main" id="{1EBAB6F9-E6B7-945A-F8DC-6EEBF5336F41}"/>
              </a:ext>
            </a:extLst>
          </p:cNvPr>
          <p:cNvSpPr txBox="1"/>
          <p:nvPr/>
        </p:nvSpPr>
        <p:spPr>
          <a:xfrm>
            <a:off x="585877" y="2325493"/>
            <a:ext cx="5024565" cy="707886"/>
          </a:xfrm>
          <a:prstGeom prst="rect">
            <a:avLst/>
          </a:prstGeom>
          <a:solidFill>
            <a:schemeClr val="accent5">
              <a:lumMod val="40000"/>
              <a:lumOff val="60000"/>
            </a:schemeClr>
          </a:solidFill>
        </p:spPr>
        <p:txBody>
          <a:bodyPr wrap="square" rtlCol="0">
            <a:spAutoFit/>
          </a:bodyPr>
          <a:lstStyle/>
          <a:p>
            <a:r>
              <a:rPr lang="en-GB" sz="4000">
                <a:solidFill>
                  <a:srgbClr val="002060"/>
                </a:solidFill>
                <a:latin typeface="Tahoma" panose="020B0604030504040204" pitchFamily="34" charset="0"/>
                <a:ea typeface="Tahoma" panose="020B0604030504040204" pitchFamily="34" charset="0"/>
                <a:cs typeface="Tahoma" panose="020B0604030504040204" pitchFamily="34" charset="0"/>
              </a:rPr>
              <a:t>Education / Training</a:t>
            </a:r>
          </a:p>
        </p:txBody>
      </p:sp>
      <p:sp>
        <p:nvSpPr>
          <p:cNvPr id="8" name="TextBox 7">
            <a:extLst>
              <a:ext uri="{FF2B5EF4-FFF2-40B4-BE49-F238E27FC236}">
                <a16:creationId xmlns:a16="http://schemas.microsoft.com/office/drawing/2014/main" id="{1CFD5E64-F4D6-1327-A2B6-82283E6E54A5}"/>
              </a:ext>
            </a:extLst>
          </p:cNvPr>
          <p:cNvSpPr txBox="1"/>
          <p:nvPr/>
        </p:nvSpPr>
        <p:spPr>
          <a:xfrm>
            <a:off x="3984279" y="3160101"/>
            <a:ext cx="2782722" cy="707886"/>
          </a:xfrm>
          <a:prstGeom prst="rect">
            <a:avLst/>
          </a:prstGeom>
          <a:solidFill>
            <a:schemeClr val="accent6">
              <a:lumMod val="40000"/>
              <a:lumOff val="60000"/>
            </a:schemeClr>
          </a:solidFill>
        </p:spPr>
        <p:txBody>
          <a:bodyPr wrap="square" rtlCol="0">
            <a:spAutoFit/>
          </a:bodyPr>
          <a:lstStyle/>
          <a:p>
            <a:r>
              <a:rPr lang="en-GB" sz="4000">
                <a:solidFill>
                  <a:srgbClr val="002060"/>
                </a:solidFill>
                <a:latin typeface="Tahoma" panose="020B0604030504040204" pitchFamily="34" charset="0"/>
                <a:ea typeface="Tahoma" panose="020B0604030504040204" pitchFamily="34" charset="0"/>
                <a:cs typeface="Tahoma" panose="020B0604030504040204" pitchFamily="34" charset="0"/>
              </a:rPr>
              <a:t>Awareness</a:t>
            </a:r>
          </a:p>
        </p:txBody>
      </p:sp>
      <p:sp>
        <p:nvSpPr>
          <p:cNvPr id="9" name="TextBox 8">
            <a:extLst>
              <a:ext uri="{FF2B5EF4-FFF2-40B4-BE49-F238E27FC236}">
                <a16:creationId xmlns:a16="http://schemas.microsoft.com/office/drawing/2014/main" id="{E0421F62-7D5B-F379-D59A-BCF479A6F4AB}"/>
              </a:ext>
            </a:extLst>
          </p:cNvPr>
          <p:cNvSpPr txBox="1"/>
          <p:nvPr/>
        </p:nvSpPr>
        <p:spPr>
          <a:xfrm>
            <a:off x="9009925" y="4189778"/>
            <a:ext cx="2478656" cy="707886"/>
          </a:xfrm>
          <a:prstGeom prst="rect">
            <a:avLst/>
          </a:prstGeom>
          <a:solidFill>
            <a:schemeClr val="accent2">
              <a:lumMod val="40000"/>
              <a:lumOff val="60000"/>
            </a:schemeClr>
          </a:solidFill>
        </p:spPr>
        <p:txBody>
          <a:bodyPr wrap="square" rtlCol="0">
            <a:spAutoFit/>
          </a:bodyPr>
          <a:lstStyle/>
          <a:p>
            <a:r>
              <a:rPr lang="en-GB" sz="4000">
                <a:solidFill>
                  <a:srgbClr val="002060"/>
                </a:solidFill>
                <a:latin typeface="Tahoma" panose="020B0604030504040204" pitchFamily="34" charset="0"/>
                <a:ea typeface="Tahoma" panose="020B0604030504040204" pitchFamily="34" charset="0"/>
                <a:cs typeface="Tahoma" panose="020B0604030504040204" pitchFamily="34" charset="0"/>
              </a:rPr>
              <a:t>Tenancies</a:t>
            </a:r>
          </a:p>
        </p:txBody>
      </p:sp>
      <p:sp>
        <p:nvSpPr>
          <p:cNvPr id="10" name="TextBox 9">
            <a:extLst>
              <a:ext uri="{FF2B5EF4-FFF2-40B4-BE49-F238E27FC236}">
                <a16:creationId xmlns:a16="http://schemas.microsoft.com/office/drawing/2014/main" id="{64EDA4E1-1482-2921-7202-4CA81006E656}"/>
              </a:ext>
            </a:extLst>
          </p:cNvPr>
          <p:cNvSpPr txBox="1"/>
          <p:nvPr/>
        </p:nvSpPr>
        <p:spPr>
          <a:xfrm>
            <a:off x="831405" y="4055230"/>
            <a:ext cx="3695636" cy="707886"/>
          </a:xfrm>
          <a:prstGeom prst="rect">
            <a:avLst/>
          </a:prstGeom>
          <a:solidFill>
            <a:schemeClr val="accent3">
              <a:lumMod val="60000"/>
              <a:lumOff val="40000"/>
            </a:schemeClr>
          </a:solidFill>
        </p:spPr>
        <p:txBody>
          <a:bodyPr wrap="square" rtlCol="0">
            <a:spAutoFit/>
          </a:bodyPr>
          <a:lstStyle/>
          <a:p>
            <a:r>
              <a:rPr lang="en-GB" sz="4000">
                <a:solidFill>
                  <a:srgbClr val="002060"/>
                </a:solidFill>
                <a:latin typeface="Tahoma" panose="020B0604030504040204" pitchFamily="34" charset="0"/>
                <a:ea typeface="Tahoma" panose="020B0604030504040204" pitchFamily="34" charset="0"/>
                <a:cs typeface="Tahoma" panose="020B0604030504040204" pitchFamily="34" charset="0"/>
              </a:rPr>
              <a:t>Incrementality</a:t>
            </a:r>
          </a:p>
        </p:txBody>
      </p:sp>
      <p:sp>
        <p:nvSpPr>
          <p:cNvPr id="11" name="TextBox 10">
            <a:extLst>
              <a:ext uri="{FF2B5EF4-FFF2-40B4-BE49-F238E27FC236}">
                <a16:creationId xmlns:a16="http://schemas.microsoft.com/office/drawing/2014/main" id="{F40FE7C3-0301-BE57-70F1-B580F884EA9B}"/>
              </a:ext>
            </a:extLst>
          </p:cNvPr>
          <p:cNvSpPr txBox="1"/>
          <p:nvPr/>
        </p:nvSpPr>
        <p:spPr>
          <a:xfrm>
            <a:off x="2087596" y="4702595"/>
            <a:ext cx="4550245" cy="707886"/>
          </a:xfrm>
          <a:prstGeom prst="rect">
            <a:avLst/>
          </a:prstGeom>
          <a:solidFill>
            <a:schemeClr val="accent4">
              <a:lumMod val="40000"/>
              <a:lumOff val="60000"/>
            </a:schemeClr>
          </a:solidFill>
        </p:spPr>
        <p:txBody>
          <a:bodyPr wrap="square" rtlCol="0">
            <a:spAutoFit/>
          </a:bodyPr>
          <a:lstStyle/>
          <a:p>
            <a:r>
              <a:rPr lang="en-GB" sz="4000">
                <a:solidFill>
                  <a:srgbClr val="002060"/>
                </a:solidFill>
                <a:latin typeface="Tahoma" panose="020B0604030504040204" pitchFamily="34" charset="0"/>
                <a:ea typeface="Tahoma" panose="020B0604030504040204" pitchFamily="34" charset="0"/>
                <a:cs typeface="Tahoma" panose="020B0604030504040204" pitchFamily="34" charset="0"/>
              </a:rPr>
              <a:t>Network standards</a:t>
            </a:r>
          </a:p>
        </p:txBody>
      </p:sp>
      <p:sp>
        <p:nvSpPr>
          <p:cNvPr id="12" name="TextBox 11">
            <a:extLst>
              <a:ext uri="{FF2B5EF4-FFF2-40B4-BE49-F238E27FC236}">
                <a16:creationId xmlns:a16="http://schemas.microsoft.com/office/drawing/2014/main" id="{5653605B-72D5-F0A2-8C5C-735D607F4E0D}"/>
              </a:ext>
            </a:extLst>
          </p:cNvPr>
          <p:cNvSpPr txBox="1"/>
          <p:nvPr/>
        </p:nvSpPr>
        <p:spPr>
          <a:xfrm>
            <a:off x="1329658" y="5312672"/>
            <a:ext cx="5006910" cy="707886"/>
          </a:xfrm>
          <a:prstGeom prst="rect">
            <a:avLst/>
          </a:prstGeom>
          <a:solidFill>
            <a:schemeClr val="tx2">
              <a:lumMod val="25000"/>
              <a:lumOff val="75000"/>
            </a:schemeClr>
          </a:solidFill>
        </p:spPr>
        <p:txBody>
          <a:bodyPr wrap="square" rtlCol="0">
            <a:spAutoFit/>
          </a:bodyPr>
          <a:lstStyle/>
          <a:p>
            <a:r>
              <a:rPr lang="en-GB" sz="4000">
                <a:solidFill>
                  <a:srgbClr val="002060"/>
                </a:solidFill>
                <a:latin typeface="Tahoma" panose="020B0604030504040204" pitchFamily="34" charset="0"/>
                <a:ea typeface="Tahoma" panose="020B0604030504040204" pitchFamily="34" charset="0"/>
                <a:cs typeface="Tahoma" panose="020B0604030504040204" pitchFamily="34" charset="0"/>
              </a:rPr>
              <a:t>Cookie technology</a:t>
            </a:r>
          </a:p>
        </p:txBody>
      </p:sp>
      <p:sp>
        <p:nvSpPr>
          <p:cNvPr id="13" name="TextBox 12">
            <a:extLst>
              <a:ext uri="{FF2B5EF4-FFF2-40B4-BE49-F238E27FC236}">
                <a16:creationId xmlns:a16="http://schemas.microsoft.com/office/drawing/2014/main" id="{1517D316-FE9B-1B22-35FB-77D92B048CCA}"/>
              </a:ext>
            </a:extLst>
          </p:cNvPr>
          <p:cNvSpPr txBox="1"/>
          <p:nvPr/>
        </p:nvSpPr>
        <p:spPr>
          <a:xfrm>
            <a:off x="7137996" y="5056538"/>
            <a:ext cx="3515717" cy="1323439"/>
          </a:xfrm>
          <a:prstGeom prst="rect">
            <a:avLst/>
          </a:prstGeom>
          <a:solidFill>
            <a:srgbClr val="002060">
              <a:alpha val="51000"/>
            </a:srgbClr>
          </a:solidFill>
        </p:spPr>
        <p:txBody>
          <a:bodyPr wrap="square" rtlCol="0">
            <a:spAutoFit/>
          </a:bodyPr>
          <a:lstStyle/>
          <a:p>
            <a:r>
              <a:rPr lang="en-GB" sz="4000">
                <a:solidFill>
                  <a:srgbClr val="002060"/>
                </a:solidFill>
                <a:latin typeface="Tahoma" panose="020B0604030504040204" pitchFamily="34" charset="0"/>
                <a:ea typeface="Tahoma" panose="020B0604030504040204" pitchFamily="34" charset="0"/>
                <a:cs typeface="Tahoma" panose="020B0604030504040204" pitchFamily="34" charset="0"/>
              </a:rPr>
              <a:t>Trust &amp; transparency</a:t>
            </a:r>
          </a:p>
        </p:txBody>
      </p:sp>
    </p:spTree>
    <p:extLst>
      <p:ext uri="{BB962C8B-B14F-4D97-AF65-F5344CB8AC3E}">
        <p14:creationId xmlns:p14="http://schemas.microsoft.com/office/powerpoint/2010/main" val="4213196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1404-55FC-A188-51AC-F9B789C2819A}"/>
              </a:ext>
            </a:extLst>
          </p:cNvPr>
          <p:cNvSpPr>
            <a:spLocks noGrp="1"/>
          </p:cNvSpPr>
          <p:nvPr>
            <p:ph type="title"/>
          </p:nvPr>
        </p:nvSpPr>
        <p:spPr>
          <a:xfrm>
            <a:off x="1882346" y="2255908"/>
            <a:ext cx="8427307" cy="522642"/>
          </a:xfrm>
        </p:spPr>
        <p:txBody>
          <a:bodyPr/>
          <a:lstStyle/>
          <a:p>
            <a:pPr algn="ctr"/>
            <a:r>
              <a:rPr lang="en-GB" sz="5400">
                <a:solidFill>
                  <a:srgbClr val="002060"/>
                </a:solidFill>
                <a:latin typeface="Tahoma" panose="020B0604030504040204" pitchFamily="34" charset="0"/>
              </a:rPr>
              <a:t>Tough times for marketers in today’s macro-economic climate…</a:t>
            </a:r>
          </a:p>
        </p:txBody>
      </p:sp>
    </p:spTree>
    <p:extLst>
      <p:ext uri="{BB962C8B-B14F-4D97-AF65-F5344CB8AC3E}">
        <p14:creationId xmlns:p14="http://schemas.microsoft.com/office/powerpoint/2010/main" val="25958632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61D8-1D5E-A40F-8EAB-58268A71765F}"/>
              </a:ext>
            </a:extLst>
          </p:cNvPr>
          <p:cNvSpPr>
            <a:spLocks noGrp="1"/>
          </p:cNvSpPr>
          <p:nvPr>
            <p:ph type="title"/>
          </p:nvPr>
        </p:nvSpPr>
        <p:spPr/>
        <p:txBody>
          <a:bodyPr/>
          <a:lstStyle/>
          <a:p>
            <a:r>
              <a:rPr lang="en-GB">
                <a:solidFill>
                  <a:srgbClr val="002060"/>
                </a:solidFill>
                <a:latin typeface="Tahoma" panose="020B0604030504040204" pitchFamily="34" charset="0"/>
              </a:rPr>
              <a:t>Recent IMRG survey paints a confusing picture</a:t>
            </a:r>
          </a:p>
        </p:txBody>
      </p:sp>
      <p:pic>
        <p:nvPicPr>
          <p:cNvPr id="22" name="Picture 21">
            <a:extLst>
              <a:ext uri="{FF2B5EF4-FFF2-40B4-BE49-F238E27FC236}">
                <a16:creationId xmlns:a16="http://schemas.microsoft.com/office/drawing/2014/main" id="{796409FA-B8F8-BD49-3473-8F2E19E1E66E}"/>
              </a:ext>
            </a:extLst>
          </p:cNvPr>
          <p:cNvPicPr>
            <a:picLocks noChangeAspect="1"/>
          </p:cNvPicPr>
          <p:nvPr/>
        </p:nvPicPr>
        <p:blipFill>
          <a:blip r:embed="rId3"/>
          <a:stretch>
            <a:fillRect/>
          </a:stretch>
        </p:blipFill>
        <p:spPr>
          <a:xfrm>
            <a:off x="328473" y="1476908"/>
            <a:ext cx="10815464" cy="1326263"/>
          </a:xfrm>
          <a:prstGeom prst="rect">
            <a:avLst/>
          </a:prstGeom>
          <a:effectLst>
            <a:glow rad="101600">
              <a:srgbClr val="002060">
                <a:alpha val="40000"/>
              </a:srgbClr>
            </a:glow>
          </a:effectLst>
        </p:spPr>
      </p:pic>
      <p:pic>
        <p:nvPicPr>
          <p:cNvPr id="24" name="Picture 23">
            <a:extLst>
              <a:ext uri="{FF2B5EF4-FFF2-40B4-BE49-F238E27FC236}">
                <a16:creationId xmlns:a16="http://schemas.microsoft.com/office/drawing/2014/main" id="{7F9007A1-0CB5-00E7-7586-CC428301012C}"/>
              </a:ext>
            </a:extLst>
          </p:cNvPr>
          <p:cNvPicPr>
            <a:picLocks noChangeAspect="1"/>
          </p:cNvPicPr>
          <p:nvPr/>
        </p:nvPicPr>
        <p:blipFill>
          <a:blip r:embed="rId4"/>
          <a:stretch>
            <a:fillRect/>
          </a:stretch>
        </p:blipFill>
        <p:spPr>
          <a:xfrm>
            <a:off x="328473" y="3192817"/>
            <a:ext cx="8153400" cy="1724025"/>
          </a:xfrm>
          <a:prstGeom prst="rect">
            <a:avLst/>
          </a:prstGeom>
          <a:effectLst>
            <a:glow rad="101600">
              <a:srgbClr val="002060">
                <a:alpha val="40000"/>
              </a:srgbClr>
            </a:glow>
          </a:effectLst>
        </p:spPr>
      </p:pic>
      <p:pic>
        <p:nvPicPr>
          <p:cNvPr id="26" name="Picture 25">
            <a:extLst>
              <a:ext uri="{FF2B5EF4-FFF2-40B4-BE49-F238E27FC236}">
                <a16:creationId xmlns:a16="http://schemas.microsoft.com/office/drawing/2014/main" id="{229D8B5C-8E99-B7E7-3049-D336BD218075}"/>
              </a:ext>
            </a:extLst>
          </p:cNvPr>
          <p:cNvPicPr>
            <a:picLocks noChangeAspect="1"/>
          </p:cNvPicPr>
          <p:nvPr/>
        </p:nvPicPr>
        <p:blipFill>
          <a:blip r:embed="rId5"/>
          <a:stretch>
            <a:fillRect/>
          </a:stretch>
        </p:blipFill>
        <p:spPr>
          <a:xfrm>
            <a:off x="9553262" y="3092804"/>
            <a:ext cx="1590675" cy="962025"/>
          </a:xfrm>
          <a:prstGeom prst="rect">
            <a:avLst/>
          </a:prstGeom>
        </p:spPr>
      </p:pic>
    </p:spTree>
    <p:extLst>
      <p:ext uri="{BB962C8B-B14F-4D97-AF65-F5344CB8AC3E}">
        <p14:creationId xmlns:p14="http://schemas.microsoft.com/office/powerpoint/2010/main" val="38524688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1404-55FC-A188-51AC-F9B789C2819A}"/>
              </a:ext>
            </a:extLst>
          </p:cNvPr>
          <p:cNvSpPr>
            <a:spLocks noGrp="1"/>
          </p:cNvSpPr>
          <p:nvPr>
            <p:ph type="title"/>
          </p:nvPr>
        </p:nvSpPr>
        <p:spPr>
          <a:xfrm>
            <a:off x="1882346" y="2255908"/>
            <a:ext cx="8427307" cy="522642"/>
          </a:xfrm>
        </p:spPr>
        <p:txBody>
          <a:bodyPr/>
          <a:lstStyle/>
          <a:p>
            <a:pPr algn="ctr"/>
            <a:r>
              <a:rPr lang="en-GB" sz="5400">
                <a:solidFill>
                  <a:srgbClr val="002060"/>
                </a:solidFill>
                <a:latin typeface="Tahoma" panose="020B0604030504040204" pitchFamily="34" charset="0"/>
              </a:rPr>
              <a:t>But UK advertisers and agencies are bullish on the affiliate channel’s value…</a:t>
            </a:r>
          </a:p>
        </p:txBody>
      </p:sp>
    </p:spTree>
    <p:extLst>
      <p:ext uri="{BB962C8B-B14F-4D97-AF65-F5344CB8AC3E}">
        <p14:creationId xmlns:p14="http://schemas.microsoft.com/office/powerpoint/2010/main" val="22266631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02BB08-7B9F-4250-80FC-D28AB90B6BFC}"/>
              </a:ext>
            </a:extLst>
          </p:cNvPr>
          <p:cNvSpPr>
            <a:spLocks noGrp="1"/>
          </p:cNvSpPr>
          <p:nvPr>
            <p:ph type="title"/>
          </p:nvPr>
        </p:nvSpPr>
        <p:spPr/>
        <p:txBody>
          <a:bodyPr/>
          <a:lstStyle/>
          <a:p>
            <a:r>
              <a:rPr lang="en-GB">
                <a:solidFill>
                  <a:srgbClr val="002060"/>
                </a:solidFill>
                <a:latin typeface="Tahoma" panose="020B0604030504040204" pitchFamily="34" charset="0"/>
              </a:rPr>
              <a:t>First, some context on the UK industry…</a:t>
            </a:r>
            <a:endParaRPr lang="en-GB" sz="3200">
              <a:solidFill>
                <a:srgbClr val="002060"/>
              </a:solidFill>
              <a:latin typeface="Tahoma" panose="020B0604030504040204" pitchFamily="34" charset="0"/>
            </a:endParaRPr>
          </a:p>
        </p:txBody>
      </p:sp>
      <p:sp>
        <p:nvSpPr>
          <p:cNvPr id="7" name="Text Placeholder 6">
            <a:extLst>
              <a:ext uri="{FF2B5EF4-FFF2-40B4-BE49-F238E27FC236}">
                <a16:creationId xmlns:a16="http://schemas.microsoft.com/office/drawing/2014/main" id="{02988538-FADF-4954-BE84-63774DD76A99}"/>
              </a:ext>
            </a:extLst>
          </p:cNvPr>
          <p:cNvSpPr>
            <a:spLocks noGrp="1"/>
          </p:cNvSpPr>
          <p:nvPr>
            <p:ph type="body" sz="quarter" idx="13"/>
          </p:nvPr>
        </p:nvSpPr>
        <p:spPr/>
        <p:txBody>
          <a:bodyPr/>
          <a:lstStyle/>
          <a:p>
            <a:endParaRPr lang="en-GB">
              <a:latin typeface="Tahoma" panose="020B0604030504040204" pitchFamily="34" charset="0"/>
            </a:endParaRPr>
          </a:p>
        </p:txBody>
      </p:sp>
      <p:sp>
        <p:nvSpPr>
          <p:cNvPr id="23" name="Rectangle 22">
            <a:extLst>
              <a:ext uri="{FF2B5EF4-FFF2-40B4-BE49-F238E27FC236}">
                <a16:creationId xmlns:a16="http://schemas.microsoft.com/office/drawing/2014/main" id="{F0BA3255-CEE2-4FA4-914E-30274DD8B089}"/>
              </a:ext>
            </a:extLst>
          </p:cNvPr>
          <p:cNvSpPr/>
          <p:nvPr/>
        </p:nvSpPr>
        <p:spPr>
          <a:xfrm>
            <a:off x="903574" y="1820655"/>
            <a:ext cx="3941403"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US" sz="2400">
                <a:solidFill>
                  <a:srgbClr val="002060"/>
                </a:solidFill>
                <a:latin typeface="Tahoma" panose="020B0604030504040204" pitchFamily="34" charset="0"/>
                <a:ea typeface="Tahoma" panose="020B0604030504040204" pitchFamily="34" charset="0"/>
                <a:cs typeface="Tahoma" panose="020B0604030504040204" pitchFamily="34" charset="0"/>
              </a:rPr>
              <a:t>UK affiliate spend up 40% in two years</a:t>
            </a:r>
          </a:p>
          <a:p>
            <a:endParaRPr lang="en-US">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1552EAD1-F8BE-4075-A394-9703F6251B23}"/>
              </a:ext>
            </a:extLst>
          </p:cNvPr>
          <p:cNvSpPr/>
          <p:nvPr/>
        </p:nvSpPr>
        <p:spPr>
          <a:xfrm>
            <a:off x="903576" y="3050896"/>
            <a:ext cx="3645276" cy="106802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sz="2400">
                <a:solidFill>
                  <a:srgbClr val="002060"/>
                </a:solidFill>
                <a:latin typeface="Tahoma" panose="020B0604030504040204" pitchFamily="34" charset="0"/>
                <a:ea typeface="Tahoma" panose="020B0604030504040204" pitchFamily="34" charset="0"/>
                <a:cs typeface="Tahoma" panose="020B0604030504040204" pitchFamily="34" charset="0"/>
              </a:rPr>
              <a:t>Spend is limited to seven affiliate businesses: doesn’t scope whole industry</a:t>
            </a:r>
          </a:p>
        </p:txBody>
      </p:sp>
      <p:cxnSp>
        <p:nvCxnSpPr>
          <p:cNvPr id="26" name="Straight Connector 25">
            <a:extLst>
              <a:ext uri="{FF2B5EF4-FFF2-40B4-BE49-F238E27FC236}">
                <a16:creationId xmlns:a16="http://schemas.microsoft.com/office/drawing/2014/main" id="{D5FB0476-A5D2-43E1-8732-B3F52393231B}"/>
              </a:ext>
            </a:extLst>
          </p:cNvPr>
          <p:cNvCxnSpPr>
            <a:cxnSpLocks/>
            <a:stCxn id="30" idx="2"/>
          </p:cNvCxnSpPr>
          <p:nvPr/>
        </p:nvCxnSpPr>
        <p:spPr>
          <a:xfrm flipH="1" flipV="1">
            <a:off x="-279397" y="1977483"/>
            <a:ext cx="707617" cy="1"/>
          </a:xfrm>
          <a:prstGeom prst="line">
            <a:avLst/>
          </a:prstGeom>
          <a:ln w="127000" cap="rnd">
            <a:solidFill>
              <a:schemeClr val="tx2">
                <a:lumMod val="10000"/>
                <a:lumOff val="90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16DEC4-BC02-4D86-8602-6DE1FB950923}"/>
              </a:ext>
            </a:extLst>
          </p:cNvPr>
          <p:cNvCxnSpPr>
            <a:cxnSpLocks/>
            <a:endCxn id="32" idx="4"/>
          </p:cNvCxnSpPr>
          <p:nvPr/>
        </p:nvCxnSpPr>
        <p:spPr>
          <a:xfrm>
            <a:off x="570239" y="2119501"/>
            <a:ext cx="0" cy="1215549"/>
          </a:xfrm>
          <a:prstGeom prst="line">
            <a:avLst/>
          </a:prstGeom>
          <a:ln w="127000" cap="rnd">
            <a:solidFill>
              <a:schemeClr val="tx2">
                <a:lumMod val="10000"/>
                <a:lumOff val="90000"/>
              </a:schemeClr>
            </a:solidFill>
            <a:round/>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8B1ED37C-541A-4FC2-83B8-709C80978E0A}"/>
              </a:ext>
            </a:extLst>
          </p:cNvPr>
          <p:cNvSpPr/>
          <p:nvPr/>
        </p:nvSpPr>
        <p:spPr>
          <a:xfrm>
            <a:off x="428220" y="1835465"/>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2" name="Oval 31">
            <a:extLst>
              <a:ext uri="{FF2B5EF4-FFF2-40B4-BE49-F238E27FC236}">
                <a16:creationId xmlns:a16="http://schemas.microsoft.com/office/drawing/2014/main" id="{7E3C6087-B27E-4E0E-822A-D23A603814DE}"/>
              </a:ext>
            </a:extLst>
          </p:cNvPr>
          <p:cNvSpPr/>
          <p:nvPr/>
        </p:nvSpPr>
        <p:spPr>
          <a:xfrm>
            <a:off x="428220" y="3051013"/>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4941EFC8-5C64-3DF3-FDCE-439E41A1CDE0}"/>
              </a:ext>
            </a:extLst>
          </p:cNvPr>
          <p:cNvGrpSpPr/>
          <p:nvPr/>
        </p:nvGrpSpPr>
        <p:grpSpPr>
          <a:xfrm>
            <a:off x="6374164" y="843378"/>
            <a:ext cx="5759426" cy="7480942"/>
            <a:chOff x="6374164" y="843378"/>
            <a:chExt cx="5759426" cy="7480942"/>
          </a:xfrm>
        </p:grpSpPr>
        <p:grpSp>
          <p:nvGrpSpPr>
            <p:cNvPr id="6" name="Group 5">
              <a:extLst>
                <a:ext uri="{FF2B5EF4-FFF2-40B4-BE49-F238E27FC236}">
                  <a16:creationId xmlns:a16="http://schemas.microsoft.com/office/drawing/2014/main" id="{8408562A-DAC7-A835-C984-7A972110C304}"/>
                </a:ext>
              </a:extLst>
            </p:cNvPr>
            <p:cNvGrpSpPr/>
            <p:nvPr/>
          </p:nvGrpSpPr>
          <p:grpSpPr>
            <a:xfrm>
              <a:off x="6374164" y="843378"/>
              <a:ext cx="5759426" cy="7480942"/>
              <a:chOff x="6432574" y="502203"/>
              <a:chExt cx="4486867" cy="5828010"/>
            </a:xfrm>
          </p:grpSpPr>
          <p:grpSp>
            <p:nvGrpSpPr>
              <p:cNvPr id="8" name="Group 7">
                <a:extLst>
                  <a:ext uri="{FF2B5EF4-FFF2-40B4-BE49-F238E27FC236}">
                    <a16:creationId xmlns:a16="http://schemas.microsoft.com/office/drawing/2014/main" id="{AEB6F49A-0BA1-2AD9-3F35-349BFE8C1064}"/>
                  </a:ext>
                </a:extLst>
              </p:cNvPr>
              <p:cNvGrpSpPr/>
              <p:nvPr/>
            </p:nvGrpSpPr>
            <p:grpSpPr>
              <a:xfrm>
                <a:off x="6432574" y="502203"/>
                <a:ext cx="4486867" cy="5828010"/>
                <a:chOff x="6432574" y="502203"/>
                <a:chExt cx="4486867" cy="5828010"/>
              </a:xfrm>
            </p:grpSpPr>
            <p:sp>
              <p:nvSpPr>
                <p:cNvPr id="10" name="Freeform: Shape 9">
                  <a:extLst>
                    <a:ext uri="{FF2B5EF4-FFF2-40B4-BE49-F238E27FC236}">
                      <a16:creationId xmlns:a16="http://schemas.microsoft.com/office/drawing/2014/main" id="{524481DA-88D1-0AE7-0F45-7469DB985C90}"/>
                    </a:ext>
                  </a:extLst>
                </p:cNvPr>
                <p:cNvSpPr/>
                <p:nvPr/>
              </p:nvSpPr>
              <p:spPr>
                <a:xfrm>
                  <a:off x="6432574" y="518586"/>
                  <a:ext cx="4469605" cy="5811627"/>
                </a:xfrm>
                <a:custGeom>
                  <a:avLst/>
                  <a:gdLst>
                    <a:gd name="connsiteX0" fmla="*/ 4469606 w 4469605"/>
                    <a:gd name="connsiteY0" fmla="*/ 313929 h 5811627"/>
                    <a:gd name="connsiteX1" fmla="*/ 4469606 w 4469605"/>
                    <a:gd name="connsiteY1" fmla="*/ 5497407 h 5811627"/>
                    <a:gd name="connsiteX2" fmla="*/ 4467851 w 4469605"/>
                    <a:gd name="connsiteY2" fmla="*/ 5528127 h 5811627"/>
                    <a:gd name="connsiteX3" fmla="*/ 4445615 w 4469605"/>
                    <a:gd name="connsiteY3" fmla="*/ 5617654 h 5811627"/>
                    <a:gd name="connsiteX4" fmla="*/ 4354333 w 4469605"/>
                    <a:gd name="connsiteY4" fmla="*/ 5740241 h 5811627"/>
                    <a:gd name="connsiteX5" fmla="*/ 4154800 w 4469605"/>
                    <a:gd name="connsiteY5" fmla="*/ 5811628 h 5811627"/>
                    <a:gd name="connsiteX6" fmla="*/ 314221 w 4469605"/>
                    <a:gd name="connsiteY6" fmla="*/ 5811628 h 5811627"/>
                    <a:gd name="connsiteX7" fmla="*/ 292864 w 4469605"/>
                    <a:gd name="connsiteY7" fmla="*/ 5810458 h 5811627"/>
                    <a:gd name="connsiteX8" fmla="*/ 268873 w 4469605"/>
                    <a:gd name="connsiteY8" fmla="*/ 5808117 h 5811627"/>
                    <a:gd name="connsiteX9" fmla="*/ 237860 w 4469605"/>
                    <a:gd name="connsiteY9" fmla="*/ 5801681 h 5811627"/>
                    <a:gd name="connsiteX10" fmla="*/ 164425 w 4469605"/>
                    <a:gd name="connsiteY10" fmla="*/ 5773301 h 5811627"/>
                    <a:gd name="connsiteX11" fmla="*/ 92160 w 4469605"/>
                    <a:gd name="connsiteY11" fmla="*/ 5719468 h 5811627"/>
                    <a:gd name="connsiteX12" fmla="*/ 38034 w 4469605"/>
                    <a:gd name="connsiteY12" fmla="*/ 5647203 h 5811627"/>
                    <a:gd name="connsiteX13" fmla="*/ 9655 w 4469605"/>
                    <a:gd name="connsiteY13" fmla="*/ 5573475 h 5811627"/>
                    <a:gd name="connsiteX14" fmla="*/ 3803 w 4469605"/>
                    <a:gd name="connsiteY14" fmla="*/ 5542755 h 5811627"/>
                    <a:gd name="connsiteX15" fmla="*/ 1463 w 4469605"/>
                    <a:gd name="connsiteY15" fmla="*/ 5518765 h 5811627"/>
                    <a:gd name="connsiteX16" fmla="*/ 0 w 4469605"/>
                    <a:gd name="connsiteY16" fmla="*/ 5497407 h 5811627"/>
                    <a:gd name="connsiteX17" fmla="*/ 0 w 4469605"/>
                    <a:gd name="connsiteY17" fmla="*/ 313929 h 5811627"/>
                    <a:gd name="connsiteX18" fmla="*/ 1463 w 4469605"/>
                    <a:gd name="connsiteY18" fmla="*/ 292571 h 5811627"/>
                    <a:gd name="connsiteX19" fmla="*/ 3803 w 4469605"/>
                    <a:gd name="connsiteY19" fmla="*/ 268580 h 5811627"/>
                    <a:gd name="connsiteX20" fmla="*/ 9655 w 4469605"/>
                    <a:gd name="connsiteY20" fmla="*/ 237860 h 5811627"/>
                    <a:gd name="connsiteX21" fmla="*/ 38034 w 4469605"/>
                    <a:gd name="connsiteY21" fmla="*/ 164132 h 5811627"/>
                    <a:gd name="connsiteX22" fmla="*/ 92160 w 4469605"/>
                    <a:gd name="connsiteY22" fmla="*/ 91867 h 5811627"/>
                    <a:gd name="connsiteX23" fmla="*/ 164425 w 4469605"/>
                    <a:gd name="connsiteY23" fmla="*/ 38034 h 5811627"/>
                    <a:gd name="connsiteX24" fmla="*/ 237860 w 4469605"/>
                    <a:gd name="connsiteY24" fmla="*/ 9655 h 5811627"/>
                    <a:gd name="connsiteX25" fmla="*/ 268873 w 4469605"/>
                    <a:gd name="connsiteY25" fmla="*/ 3511 h 5811627"/>
                    <a:gd name="connsiteX26" fmla="*/ 292864 w 4469605"/>
                    <a:gd name="connsiteY26" fmla="*/ 1170 h 5811627"/>
                    <a:gd name="connsiteX27" fmla="*/ 314221 w 4469605"/>
                    <a:gd name="connsiteY27" fmla="*/ 0 h 5811627"/>
                    <a:gd name="connsiteX28" fmla="*/ 4154800 w 4469605"/>
                    <a:gd name="connsiteY28" fmla="*/ 0 h 5811627"/>
                    <a:gd name="connsiteX29" fmla="*/ 4176157 w 4469605"/>
                    <a:gd name="connsiteY29" fmla="*/ 1170 h 5811627"/>
                    <a:gd name="connsiteX30" fmla="*/ 4200149 w 4469605"/>
                    <a:gd name="connsiteY30" fmla="*/ 3511 h 5811627"/>
                    <a:gd name="connsiteX31" fmla="*/ 4231161 w 4469605"/>
                    <a:gd name="connsiteY31" fmla="*/ 9655 h 5811627"/>
                    <a:gd name="connsiteX32" fmla="*/ 4304596 w 4469605"/>
                    <a:gd name="connsiteY32" fmla="*/ 38034 h 5811627"/>
                    <a:gd name="connsiteX33" fmla="*/ 4376861 w 4469605"/>
                    <a:gd name="connsiteY33" fmla="*/ 91867 h 5811627"/>
                    <a:gd name="connsiteX34" fmla="*/ 4430987 w 4469605"/>
                    <a:gd name="connsiteY34" fmla="*/ 164132 h 5811627"/>
                    <a:gd name="connsiteX35" fmla="*/ 4459366 w 4469605"/>
                    <a:gd name="connsiteY35" fmla="*/ 237860 h 5811627"/>
                    <a:gd name="connsiteX36" fmla="*/ 4465218 w 4469605"/>
                    <a:gd name="connsiteY36" fmla="*/ 268580 h 5811627"/>
                    <a:gd name="connsiteX37" fmla="*/ 4468143 w 4469605"/>
                    <a:gd name="connsiteY37" fmla="*/ 292571 h 5811627"/>
                    <a:gd name="connsiteX38" fmla="*/ 4469314 w 4469605"/>
                    <a:gd name="connsiteY38" fmla="*/ 313929 h 58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605" h="5811627">
                      <a:moveTo>
                        <a:pt x="4469606" y="313929"/>
                      </a:moveTo>
                      <a:lnTo>
                        <a:pt x="4469606" y="5497407"/>
                      </a:lnTo>
                      <a:cubicBezTo>
                        <a:pt x="4469606" y="5497407"/>
                        <a:pt x="4469021" y="5507647"/>
                        <a:pt x="4467851" y="5528127"/>
                      </a:cubicBezTo>
                      <a:cubicBezTo>
                        <a:pt x="4464632" y="5548314"/>
                        <a:pt x="4461414" y="5579620"/>
                        <a:pt x="4445615" y="5617654"/>
                      </a:cubicBezTo>
                      <a:cubicBezTo>
                        <a:pt x="4430109" y="5655688"/>
                        <a:pt x="4401437" y="5700451"/>
                        <a:pt x="4354333" y="5740241"/>
                      </a:cubicBezTo>
                      <a:cubicBezTo>
                        <a:pt x="4306644" y="5778568"/>
                        <a:pt x="4237890" y="5811628"/>
                        <a:pt x="4154800" y="5811628"/>
                      </a:cubicBezTo>
                      <a:lnTo>
                        <a:pt x="314221" y="5811628"/>
                      </a:lnTo>
                      <a:cubicBezTo>
                        <a:pt x="314221" y="5811628"/>
                        <a:pt x="306614" y="5811336"/>
                        <a:pt x="292864" y="5810458"/>
                      </a:cubicBezTo>
                      <a:cubicBezTo>
                        <a:pt x="286134" y="5810458"/>
                        <a:pt x="277942" y="5809288"/>
                        <a:pt x="268873" y="5808117"/>
                      </a:cubicBezTo>
                      <a:cubicBezTo>
                        <a:pt x="259510" y="5806654"/>
                        <a:pt x="248978" y="5805192"/>
                        <a:pt x="237860" y="5801681"/>
                      </a:cubicBezTo>
                      <a:cubicBezTo>
                        <a:pt x="215625" y="5797000"/>
                        <a:pt x="190464" y="5786175"/>
                        <a:pt x="164425" y="5773301"/>
                      </a:cubicBezTo>
                      <a:cubicBezTo>
                        <a:pt x="139264" y="5759258"/>
                        <a:pt x="114103" y="5740826"/>
                        <a:pt x="92160" y="5719468"/>
                      </a:cubicBezTo>
                      <a:cubicBezTo>
                        <a:pt x="70510" y="5697233"/>
                        <a:pt x="52370" y="5672365"/>
                        <a:pt x="38034" y="5647203"/>
                      </a:cubicBezTo>
                      <a:cubicBezTo>
                        <a:pt x="25161" y="5621457"/>
                        <a:pt x="14629" y="5596296"/>
                        <a:pt x="9655" y="5573475"/>
                      </a:cubicBezTo>
                      <a:cubicBezTo>
                        <a:pt x="6437" y="5562358"/>
                        <a:pt x="4974" y="5551826"/>
                        <a:pt x="3803" y="5542755"/>
                      </a:cubicBezTo>
                      <a:cubicBezTo>
                        <a:pt x="2048" y="5533393"/>
                        <a:pt x="1463" y="5525201"/>
                        <a:pt x="1463" y="5518765"/>
                      </a:cubicBezTo>
                      <a:cubicBezTo>
                        <a:pt x="878" y="5505014"/>
                        <a:pt x="0" y="5497407"/>
                        <a:pt x="0" y="5497407"/>
                      </a:cubicBezTo>
                      <a:lnTo>
                        <a:pt x="0" y="313929"/>
                      </a:lnTo>
                      <a:cubicBezTo>
                        <a:pt x="0" y="313929"/>
                        <a:pt x="585" y="306322"/>
                        <a:pt x="1463" y="292571"/>
                      </a:cubicBezTo>
                      <a:cubicBezTo>
                        <a:pt x="1463" y="285842"/>
                        <a:pt x="2048" y="277942"/>
                        <a:pt x="3803" y="268580"/>
                      </a:cubicBezTo>
                      <a:cubicBezTo>
                        <a:pt x="5266" y="259510"/>
                        <a:pt x="6729" y="248978"/>
                        <a:pt x="9655" y="237860"/>
                      </a:cubicBezTo>
                      <a:cubicBezTo>
                        <a:pt x="14629" y="215040"/>
                        <a:pt x="25161" y="189879"/>
                        <a:pt x="38034" y="164132"/>
                      </a:cubicBezTo>
                      <a:cubicBezTo>
                        <a:pt x="52370" y="138971"/>
                        <a:pt x="70510" y="114103"/>
                        <a:pt x="92160" y="91867"/>
                      </a:cubicBezTo>
                      <a:cubicBezTo>
                        <a:pt x="114103" y="70510"/>
                        <a:pt x="139264" y="52078"/>
                        <a:pt x="164425" y="38034"/>
                      </a:cubicBezTo>
                      <a:cubicBezTo>
                        <a:pt x="190171" y="25161"/>
                        <a:pt x="215332" y="14336"/>
                        <a:pt x="237860" y="9655"/>
                      </a:cubicBezTo>
                      <a:cubicBezTo>
                        <a:pt x="248978" y="6144"/>
                        <a:pt x="259510" y="4681"/>
                        <a:pt x="268873" y="3511"/>
                      </a:cubicBezTo>
                      <a:cubicBezTo>
                        <a:pt x="277942" y="1755"/>
                        <a:pt x="286427" y="1170"/>
                        <a:pt x="292864" y="1170"/>
                      </a:cubicBezTo>
                      <a:cubicBezTo>
                        <a:pt x="306614" y="585"/>
                        <a:pt x="314221" y="0"/>
                        <a:pt x="314221" y="0"/>
                      </a:cubicBezTo>
                      <a:lnTo>
                        <a:pt x="4154800" y="0"/>
                      </a:lnTo>
                      <a:cubicBezTo>
                        <a:pt x="4154800" y="0"/>
                        <a:pt x="4162406" y="293"/>
                        <a:pt x="4176157" y="1170"/>
                      </a:cubicBezTo>
                      <a:cubicBezTo>
                        <a:pt x="4182886" y="1170"/>
                        <a:pt x="4191078" y="1755"/>
                        <a:pt x="4200149" y="3511"/>
                      </a:cubicBezTo>
                      <a:cubicBezTo>
                        <a:pt x="4209511" y="4974"/>
                        <a:pt x="4220043" y="6437"/>
                        <a:pt x="4231161" y="9655"/>
                      </a:cubicBezTo>
                      <a:cubicBezTo>
                        <a:pt x="4253981" y="14336"/>
                        <a:pt x="4278557" y="25161"/>
                        <a:pt x="4304596" y="38034"/>
                      </a:cubicBezTo>
                      <a:cubicBezTo>
                        <a:pt x="4329757" y="52078"/>
                        <a:pt x="4354918" y="70510"/>
                        <a:pt x="4376861" y="91867"/>
                      </a:cubicBezTo>
                      <a:cubicBezTo>
                        <a:pt x="4398512" y="114103"/>
                        <a:pt x="4416651" y="138971"/>
                        <a:pt x="4430987" y="164132"/>
                      </a:cubicBezTo>
                      <a:cubicBezTo>
                        <a:pt x="4443860" y="189879"/>
                        <a:pt x="4454392" y="215040"/>
                        <a:pt x="4459366" y="237860"/>
                      </a:cubicBezTo>
                      <a:cubicBezTo>
                        <a:pt x="4462584" y="248978"/>
                        <a:pt x="4464047" y="259510"/>
                        <a:pt x="4465218" y="268580"/>
                      </a:cubicBezTo>
                      <a:cubicBezTo>
                        <a:pt x="4466973" y="277942"/>
                        <a:pt x="4467558" y="286134"/>
                        <a:pt x="4468143" y="292571"/>
                      </a:cubicBezTo>
                      <a:cubicBezTo>
                        <a:pt x="4468728" y="306322"/>
                        <a:pt x="4469314" y="313929"/>
                        <a:pt x="4469314" y="313929"/>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1" name="Freeform: Shape 10">
                  <a:extLst>
                    <a:ext uri="{FF2B5EF4-FFF2-40B4-BE49-F238E27FC236}">
                      <a16:creationId xmlns:a16="http://schemas.microsoft.com/office/drawing/2014/main" id="{77F6ABF7-511F-6729-6403-E9CB8E9CF384}"/>
                    </a:ext>
                  </a:extLst>
                </p:cNvPr>
                <p:cNvSpPr/>
                <p:nvPr/>
              </p:nvSpPr>
              <p:spPr>
                <a:xfrm>
                  <a:off x="10859465" y="1020016"/>
                  <a:ext cx="59976" cy="215406"/>
                </a:xfrm>
                <a:custGeom>
                  <a:avLst/>
                  <a:gdLst>
                    <a:gd name="connsiteX0" fmla="*/ 46519 w 59976"/>
                    <a:gd name="connsiteY0" fmla="*/ 7644 h 215406"/>
                    <a:gd name="connsiteX1" fmla="*/ 35986 w 59976"/>
                    <a:gd name="connsiteY1" fmla="*/ 3256 h 215406"/>
                    <a:gd name="connsiteX2" fmla="*/ 17554 w 59976"/>
                    <a:gd name="connsiteY2" fmla="*/ 37 h 215406"/>
                    <a:gd name="connsiteX3" fmla="*/ 0 w 59976"/>
                    <a:gd name="connsiteY3" fmla="*/ 23150 h 215406"/>
                    <a:gd name="connsiteX4" fmla="*/ 0 w 59976"/>
                    <a:gd name="connsiteY4" fmla="*/ 58551 h 215406"/>
                    <a:gd name="connsiteX5" fmla="*/ 0 w 59976"/>
                    <a:gd name="connsiteY5" fmla="*/ 122917 h 215406"/>
                    <a:gd name="connsiteX6" fmla="*/ 0 w 59976"/>
                    <a:gd name="connsiteY6" fmla="*/ 192256 h 215406"/>
                    <a:gd name="connsiteX7" fmla="*/ 17554 w 59976"/>
                    <a:gd name="connsiteY7" fmla="*/ 215369 h 215406"/>
                    <a:gd name="connsiteX8" fmla="*/ 35986 w 59976"/>
                    <a:gd name="connsiteY8" fmla="*/ 212151 h 215406"/>
                    <a:gd name="connsiteX9" fmla="*/ 46519 w 59976"/>
                    <a:gd name="connsiteY9" fmla="*/ 207763 h 215406"/>
                    <a:gd name="connsiteX10" fmla="*/ 59977 w 59976"/>
                    <a:gd name="connsiteY10" fmla="*/ 189623 h 215406"/>
                    <a:gd name="connsiteX11" fmla="*/ 59977 w 59976"/>
                    <a:gd name="connsiteY11" fmla="*/ 33390 h 215406"/>
                    <a:gd name="connsiteX12" fmla="*/ 46519 w 59976"/>
                    <a:gd name="connsiteY12" fmla="*/ 7644 h 2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76" h="215406">
                      <a:moveTo>
                        <a:pt x="46519" y="7644"/>
                      </a:moveTo>
                      <a:cubicBezTo>
                        <a:pt x="43300" y="6181"/>
                        <a:pt x="39789" y="4718"/>
                        <a:pt x="35986" y="3256"/>
                      </a:cubicBezTo>
                      <a:cubicBezTo>
                        <a:pt x="29842" y="1208"/>
                        <a:pt x="23405" y="-255"/>
                        <a:pt x="17554" y="37"/>
                      </a:cubicBezTo>
                      <a:cubicBezTo>
                        <a:pt x="7607" y="622"/>
                        <a:pt x="0" y="6181"/>
                        <a:pt x="0" y="23150"/>
                      </a:cubicBezTo>
                      <a:lnTo>
                        <a:pt x="0" y="58551"/>
                      </a:lnTo>
                      <a:cubicBezTo>
                        <a:pt x="0" y="132279"/>
                        <a:pt x="0" y="49189"/>
                        <a:pt x="0" y="122917"/>
                      </a:cubicBezTo>
                      <a:lnTo>
                        <a:pt x="0" y="192256"/>
                      </a:lnTo>
                      <a:cubicBezTo>
                        <a:pt x="0" y="209225"/>
                        <a:pt x="7899" y="214784"/>
                        <a:pt x="17554" y="215369"/>
                      </a:cubicBezTo>
                      <a:cubicBezTo>
                        <a:pt x="23405" y="215662"/>
                        <a:pt x="29842" y="214199"/>
                        <a:pt x="35986" y="212151"/>
                      </a:cubicBezTo>
                      <a:cubicBezTo>
                        <a:pt x="39789" y="210688"/>
                        <a:pt x="43593" y="209225"/>
                        <a:pt x="46519" y="207763"/>
                      </a:cubicBezTo>
                      <a:cubicBezTo>
                        <a:pt x="55881" y="203374"/>
                        <a:pt x="59977" y="201033"/>
                        <a:pt x="59977" y="189623"/>
                      </a:cubicBezTo>
                      <a:lnTo>
                        <a:pt x="59977" y="33390"/>
                      </a:lnTo>
                      <a:cubicBezTo>
                        <a:pt x="59977" y="19054"/>
                        <a:pt x="59392" y="13788"/>
                        <a:pt x="46519" y="7644"/>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2" name="Freeform: Shape 11">
                  <a:extLst>
                    <a:ext uri="{FF2B5EF4-FFF2-40B4-BE49-F238E27FC236}">
                      <a16:creationId xmlns:a16="http://schemas.microsoft.com/office/drawing/2014/main" id="{AEDA931B-6430-FBB1-18CA-ED1F64DF9C57}"/>
                    </a:ext>
                  </a:extLst>
                </p:cNvPr>
                <p:cNvSpPr/>
                <p:nvPr/>
              </p:nvSpPr>
              <p:spPr>
                <a:xfrm>
                  <a:off x="10296166" y="502203"/>
                  <a:ext cx="295039" cy="59977"/>
                </a:xfrm>
                <a:custGeom>
                  <a:avLst/>
                  <a:gdLst>
                    <a:gd name="connsiteX0" fmla="*/ 10340 w 295039"/>
                    <a:gd name="connsiteY0" fmla="*/ 13458 h 59977"/>
                    <a:gd name="connsiteX1" fmla="*/ 4489 w 295039"/>
                    <a:gd name="connsiteY1" fmla="*/ 23991 h 59977"/>
                    <a:gd name="connsiteX2" fmla="*/ 100 w 295039"/>
                    <a:gd name="connsiteY2" fmla="*/ 42423 h 59977"/>
                    <a:gd name="connsiteX3" fmla="*/ 31697 w 295039"/>
                    <a:gd name="connsiteY3" fmla="*/ 59977 h 59977"/>
                    <a:gd name="connsiteX4" fmla="*/ 80264 w 295039"/>
                    <a:gd name="connsiteY4" fmla="*/ 59977 h 59977"/>
                    <a:gd name="connsiteX5" fmla="*/ 168328 w 295039"/>
                    <a:gd name="connsiteY5" fmla="*/ 59977 h 59977"/>
                    <a:gd name="connsiteX6" fmla="*/ 263414 w 295039"/>
                    <a:gd name="connsiteY6" fmla="*/ 59977 h 59977"/>
                    <a:gd name="connsiteX7" fmla="*/ 295011 w 295039"/>
                    <a:gd name="connsiteY7" fmla="*/ 42423 h 59977"/>
                    <a:gd name="connsiteX8" fmla="*/ 290623 w 295039"/>
                    <a:gd name="connsiteY8" fmla="*/ 23991 h 59977"/>
                    <a:gd name="connsiteX9" fmla="*/ 284772 w 295039"/>
                    <a:gd name="connsiteY9" fmla="*/ 13458 h 59977"/>
                    <a:gd name="connsiteX10" fmla="*/ 259903 w 295039"/>
                    <a:gd name="connsiteY10" fmla="*/ 0 h 59977"/>
                    <a:gd name="connsiteX11" fmla="*/ 46034 w 295039"/>
                    <a:gd name="connsiteY11" fmla="*/ 0 h 59977"/>
                    <a:gd name="connsiteX12" fmla="*/ 10925 w 295039"/>
                    <a:gd name="connsiteY12" fmla="*/ 13458 h 5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39" h="59977">
                      <a:moveTo>
                        <a:pt x="10340" y="13458"/>
                      </a:moveTo>
                      <a:cubicBezTo>
                        <a:pt x="8292" y="16677"/>
                        <a:pt x="6244" y="20187"/>
                        <a:pt x="4489" y="23991"/>
                      </a:cubicBezTo>
                      <a:cubicBezTo>
                        <a:pt x="1563" y="30135"/>
                        <a:pt x="-485" y="36571"/>
                        <a:pt x="100" y="42423"/>
                      </a:cubicBezTo>
                      <a:cubicBezTo>
                        <a:pt x="685" y="52370"/>
                        <a:pt x="8584" y="59977"/>
                        <a:pt x="31697" y="59977"/>
                      </a:cubicBezTo>
                      <a:lnTo>
                        <a:pt x="80264" y="59977"/>
                      </a:lnTo>
                      <a:cubicBezTo>
                        <a:pt x="181201" y="59977"/>
                        <a:pt x="67391" y="59977"/>
                        <a:pt x="168328" y="59977"/>
                      </a:cubicBezTo>
                      <a:lnTo>
                        <a:pt x="263414" y="59977"/>
                      </a:lnTo>
                      <a:cubicBezTo>
                        <a:pt x="286527" y="59977"/>
                        <a:pt x="294134" y="52078"/>
                        <a:pt x="295011" y="42423"/>
                      </a:cubicBezTo>
                      <a:cubicBezTo>
                        <a:pt x="295304" y="36571"/>
                        <a:pt x="293256" y="30135"/>
                        <a:pt x="290623" y="23991"/>
                      </a:cubicBezTo>
                      <a:cubicBezTo>
                        <a:pt x="288867" y="20187"/>
                        <a:pt x="286819" y="16384"/>
                        <a:pt x="284772" y="13458"/>
                      </a:cubicBezTo>
                      <a:cubicBezTo>
                        <a:pt x="278627" y="4096"/>
                        <a:pt x="275702" y="0"/>
                        <a:pt x="259903" y="0"/>
                      </a:cubicBezTo>
                      <a:lnTo>
                        <a:pt x="46034" y="0"/>
                      </a:lnTo>
                      <a:cubicBezTo>
                        <a:pt x="26431" y="0"/>
                        <a:pt x="19117" y="585"/>
                        <a:pt x="10925" y="13458"/>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3" name="Freeform: Shape 12">
                  <a:extLst>
                    <a:ext uri="{FF2B5EF4-FFF2-40B4-BE49-F238E27FC236}">
                      <a16:creationId xmlns:a16="http://schemas.microsoft.com/office/drawing/2014/main" id="{AF703BA3-C9F2-04BA-F5DE-5F7A44295DD5}"/>
                    </a:ext>
                  </a:extLst>
                </p:cNvPr>
                <p:cNvSpPr/>
                <p:nvPr/>
              </p:nvSpPr>
              <p:spPr>
                <a:xfrm>
                  <a:off x="10859465" y="1309076"/>
                  <a:ext cx="59976" cy="215406"/>
                </a:xfrm>
                <a:custGeom>
                  <a:avLst/>
                  <a:gdLst>
                    <a:gd name="connsiteX0" fmla="*/ 46519 w 59976"/>
                    <a:gd name="connsiteY0" fmla="*/ 7644 h 215406"/>
                    <a:gd name="connsiteX1" fmla="*/ 35986 w 59976"/>
                    <a:gd name="connsiteY1" fmla="*/ 3256 h 215406"/>
                    <a:gd name="connsiteX2" fmla="*/ 17554 w 59976"/>
                    <a:gd name="connsiteY2" fmla="*/ 37 h 215406"/>
                    <a:gd name="connsiteX3" fmla="*/ 0 w 59976"/>
                    <a:gd name="connsiteY3" fmla="*/ 23150 h 215406"/>
                    <a:gd name="connsiteX4" fmla="*/ 0 w 59976"/>
                    <a:gd name="connsiteY4" fmla="*/ 58551 h 215406"/>
                    <a:gd name="connsiteX5" fmla="*/ 0 w 59976"/>
                    <a:gd name="connsiteY5" fmla="*/ 122917 h 215406"/>
                    <a:gd name="connsiteX6" fmla="*/ 0 w 59976"/>
                    <a:gd name="connsiteY6" fmla="*/ 192256 h 215406"/>
                    <a:gd name="connsiteX7" fmla="*/ 17554 w 59976"/>
                    <a:gd name="connsiteY7" fmla="*/ 215369 h 215406"/>
                    <a:gd name="connsiteX8" fmla="*/ 35986 w 59976"/>
                    <a:gd name="connsiteY8" fmla="*/ 212151 h 215406"/>
                    <a:gd name="connsiteX9" fmla="*/ 46519 w 59976"/>
                    <a:gd name="connsiteY9" fmla="*/ 207763 h 215406"/>
                    <a:gd name="connsiteX10" fmla="*/ 59977 w 59976"/>
                    <a:gd name="connsiteY10" fmla="*/ 189623 h 215406"/>
                    <a:gd name="connsiteX11" fmla="*/ 59977 w 59976"/>
                    <a:gd name="connsiteY11" fmla="*/ 33390 h 215406"/>
                    <a:gd name="connsiteX12" fmla="*/ 46519 w 59976"/>
                    <a:gd name="connsiteY12" fmla="*/ 7644 h 2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76" h="215406">
                      <a:moveTo>
                        <a:pt x="46519" y="7644"/>
                      </a:moveTo>
                      <a:cubicBezTo>
                        <a:pt x="43300" y="6181"/>
                        <a:pt x="39789" y="4718"/>
                        <a:pt x="35986" y="3256"/>
                      </a:cubicBezTo>
                      <a:cubicBezTo>
                        <a:pt x="29842" y="1208"/>
                        <a:pt x="23405" y="-255"/>
                        <a:pt x="17554" y="37"/>
                      </a:cubicBezTo>
                      <a:cubicBezTo>
                        <a:pt x="7607" y="622"/>
                        <a:pt x="0" y="6181"/>
                        <a:pt x="0" y="23150"/>
                      </a:cubicBezTo>
                      <a:lnTo>
                        <a:pt x="0" y="58551"/>
                      </a:lnTo>
                      <a:cubicBezTo>
                        <a:pt x="0" y="132279"/>
                        <a:pt x="0" y="49189"/>
                        <a:pt x="0" y="122917"/>
                      </a:cubicBezTo>
                      <a:lnTo>
                        <a:pt x="0" y="192256"/>
                      </a:lnTo>
                      <a:cubicBezTo>
                        <a:pt x="0" y="209225"/>
                        <a:pt x="7899" y="214784"/>
                        <a:pt x="17554" y="215369"/>
                      </a:cubicBezTo>
                      <a:cubicBezTo>
                        <a:pt x="23405" y="215662"/>
                        <a:pt x="29842" y="214199"/>
                        <a:pt x="35986" y="212151"/>
                      </a:cubicBezTo>
                      <a:cubicBezTo>
                        <a:pt x="39789" y="210688"/>
                        <a:pt x="43593" y="209225"/>
                        <a:pt x="46519" y="207763"/>
                      </a:cubicBezTo>
                      <a:cubicBezTo>
                        <a:pt x="55881" y="203374"/>
                        <a:pt x="59977" y="201034"/>
                        <a:pt x="59977" y="189623"/>
                      </a:cubicBezTo>
                      <a:lnTo>
                        <a:pt x="59977" y="33390"/>
                      </a:lnTo>
                      <a:cubicBezTo>
                        <a:pt x="59977" y="19054"/>
                        <a:pt x="59392" y="13788"/>
                        <a:pt x="46519" y="7644"/>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4" name="Freeform: Shape 13">
                  <a:extLst>
                    <a:ext uri="{FF2B5EF4-FFF2-40B4-BE49-F238E27FC236}">
                      <a16:creationId xmlns:a16="http://schemas.microsoft.com/office/drawing/2014/main" id="{6BD4AC19-7562-A0AC-1D7B-AD0C51770C14}"/>
                    </a:ext>
                  </a:extLst>
                </p:cNvPr>
                <p:cNvSpPr/>
                <p:nvPr/>
              </p:nvSpPr>
              <p:spPr>
                <a:xfrm>
                  <a:off x="6460076" y="546088"/>
                  <a:ext cx="4414310" cy="5756917"/>
                </a:xfrm>
                <a:custGeom>
                  <a:avLst/>
                  <a:gdLst>
                    <a:gd name="connsiteX0" fmla="*/ 287012 w 4414310"/>
                    <a:gd name="connsiteY0" fmla="*/ 5756625 h 5756917"/>
                    <a:gd name="connsiteX1" fmla="*/ 247515 w 4414310"/>
                    <a:gd name="connsiteY1" fmla="*/ 5753992 h 5756917"/>
                    <a:gd name="connsiteX2" fmla="*/ 194560 w 4414310"/>
                    <a:gd name="connsiteY2" fmla="*/ 5741411 h 5756917"/>
                    <a:gd name="connsiteX3" fmla="*/ 83968 w 4414310"/>
                    <a:gd name="connsiteY3" fmla="*/ 5672365 h 5756917"/>
                    <a:gd name="connsiteX4" fmla="*/ 14043 w 4414310"/>
                    <a:gd name="connsiteY4" fmla="*/ 5558262 h 5756917"/>
                    <a:gd name="connsiteX5" fmla="*/ 0 w 4414310"/>
                    <a:gd name="connsiteY5" fmla="*/ 5469320 h 5756917"/>
                    <a:gd name="connsiteX6" fmla="*/ 0 w 4414310"/>
                    <a:gd name="connsiteY6" fmla="*/ 286719 h 5756917"/>
                    <a:gd name="connsiteX7" fmla="*/ 16969 w 4414310"/>
                    <a:gd name="connsiteY7" fmla="*/ 189293 h 5756917"/>
                    <a:gd name="connsiteX8" fmla="*/ 34523 w 4414310"/>
                    <a:gd name="connsiteY8" fmla="*/ 150089 h 5756917"/>
                    <a:gd name="connsiteX9" fmla="*/ 83968 w 4414310"/>
                    <a:gd name="connsiteY9" fmla="*/ 83968 h 5756917"/>
                    <a:gd name="connsiteX10" fmla="*/ 194560 w 4414310"/>
                    <a:gd name="connsiteY10" fmla="*/ 15214 h 5756917"/>
                    <a:gd name="connsiteX11" fmla="*/ 247515 w 4414310"/>
                    <a:gd name="connsiteY11" fmla="*/ 2633 h 5756917"/>
                    <a:gd name="connsiteX12" fmla="*/ 287012 w 4414310"/>
                    <a:gd name="connsiteY12" fmla="*/ 0 h 5756917"/>
                    <a:gd name="connsiteX13" fmla="*/ 4127298 w 4414310"/>
                    <a:gd name="connsiteY13" fmla="*/ 0 h 5756917"/>
                    <a:gd name="connsiteX14" fmla="*/ 4173817 w 4414310"/>
                    <a:gd name="connsiteY14" fmla="*/ 3803 h 5756917"/>
                    <a:gd name="connsiteX15" fmla="*/ 4330343 w 4414310"/>
                    <a:gd name="connsiteY15" fmla="*/ 84260 h 5756917"/>
                    <a:gd name="connsiteX16" fmla="*/ 4379787 w 4414310"/>
                    <a:gd name="connsiteY16" fmla="*/ 150381 h 5756917"/>
                    <a:gd name="connsiteX17" fmla="*/ 4397341 w 4414310"/>
                    <a:gd name="connsiteY17" fmla="*/ 189586 h 5756917"/>
                    <a:gd name="connsiteX18" fmla="*/ 4414310 w 4414310"/>
                    <a:gd name="connsiteY18" fmla="*/ 287012 h 5756917"/>
                    <a:gd name="connsiteX19" fmla="*/ 4414310 w 4414310"/>
                    <a:gd name="connsiteY19" fmla="*/ 5469613 h 5756917"/>
                    <a:gd name="connsiteX20" fmla="*/ 4400267 w 4414310"/>
                    <a:gd name="connsiteY20" fmla="*/ 5558555 h 5756917"/>
                    <a:gd name="connsiteX21" fmla="*/ 4330343 w 4414310"/>
                    <a:gd name="connsiteY21" fmla="*/ 5672657 h 5756917"/>
                    <a:gd name="connsiteX22" fmla="*/ 4173817 w 4414310"/>
                    <a:gd name="connsiteY22" fmla="*/ 5753114 h 5756917"/>
                    <a:gd name="connsiteX23" fmla="*/ 4127298 w 4414310"/>
                    <a:gd name="connsiteY23" fmla="*/ 5756918 h 5756917"/>
                    <a:gd name="connsiteX24" fmla="*/ 287012 w 4414310"/>
                    <a:gd name="connsiteY24" fmla="*/ 5756918 h 575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14310" h="5756917">
                      <a:moveTo>
                        <a:pt x="287012" y="5756625"/>
                      </a:moveTo>
                      <a:cubicBezTo>
                        <a:pt x="273846" y="5756625"/>
                        <a:pt x="260681" y="5755747"/>
                        <a:pt x="247515" y="5753992"/>
                      </a:cubicBezTo>
                      <a:cubicBezTo>
                        <a:pt x="229668" y="5751651"/>
                        <a:pt x="211821" y="5747263"/>
                        <a:pt x="194560" y="5741411"/>
                      </a:cubicBezTo>
                      <a:cubicBezTo>
                        <a:pt x="153307" y="5727368"/>
                        <a:pt x="114980" y="5703669"/>
                        <a:pt x="83968" y="5672365"/>
                      </a:cubicBezTo>
                      <a:cubicBezTo>
                        <a:pt x="52078" y="5640474"/>
                        <a:pt x="27794" y="5600977"/>
                        <a:pt x="14043" y="5558262"/>
                      </a:cubicBezTo>
                      <a:cubicBezTo>
                        <a:pt x="4681" y="5529590"/>
                        <a:pt x="0" y="5499748"/>
                        <a:pt x="0" y="5469320"/>
                      </a:cubicBezTo>
                      <a:lnTo>
                        <a:pt x="0" y="286719"/>
                      </a:lnTo>
                      <a:cubicBezTo>
                        <a:pt x="0" y="253366"/>
                        <a:pt x="5851" y="220598"/>
                        <a:pt x="16969" y="189293"/>
                      </a:cubicBezTo>
                      <a:cubicBezTo>
                        <a:pt x="21943" y="175835"/>
                        <a:pt x="27794" y="162669"/>
                        <a:pt x="34523" y="150089"/>
                      </a:cubicBezTo>
                      <a:cubicBezTo>
                        <a:pt x="47689" y="125805"/>
                        <a:pt x="64366" y="103570"/>
                        <a:pt x="83968" y="83968"/>
                      </a:cubicBezTo>
                      <a:cubicBezTo>
                        <a:pt x="114980" y="52955"/>
                        <a:pt x="153307" y="28965"/>
                        <a:pt x="194560" y="15214"/>
                      </a:cubicBezTo>
                      <a:cubicBezTo>
                        <a:pt x="211821" y="9362"/>
                        <a:pt x="229668" y="5266"/>
                        <a:pt x="247515" y="2633"/>
                      </a:cubicBezTo>
                      <a:cubicBezTo>
                        <a:pt x="260388" y="878"/>
                        <a:pt x="273846" y="0"/>
                        <a:pt x="287012" y="0"/>
                      </a:cubicBezTo>
                      <a:lnTo>
                        <a:pt x="4127298" y="0"/>
                      </a:lnTo>
                      <a:cubicBezTo>
                        <a:pt x="4142804" y="0"/>
                        <a:pt x="4158603" y="1170"/>
                        <a:pt x="4173817" y="3803"/>
                      </a:cubicBezTo>
                      <a:cubicBezTo>
                        <a:pt x="4233209" y="13458"/>
                        <a:pt x="4287335" y="41252"/>
                        <a:pt x="4330343" y="84260"/>
                      </a:cubicBezTo>
                      <a:cubicBezTo>
                        <a:pt x="4349945" y="103863"/>
                        <a:pt x="4366621" y="126098"/>
                        <a:pt x="4379787" y="150381"/>
                      </a:cubicBezTo>
                      <a:cubicBezTo>
                        <a:pt x="4386516" y="162962"/>
                        <a:pt x="4392660" y="176128"/>
                        <a:pt x="4397341" y="189586"/>
                      </a:cubicBezTo>
                      <a:cubicBezTo>
                        <a:pt x="4408459" y="220891"/>
                        <a:pt x="4414310" y="253659"/>
                        <a:pt x="4414310" y="287012"/>
                      </a:cubicBezTo>
                      <a:lnTo>
                        <a:pt x="4414310" y="5469613"/>
                      </a:lnTo>
                      <a:cubicBezTo>
                        <a:pt x="4414310" y="5500040"/>
                        <a:pt x="4409629" y="5529882"/>
                        <a:pt x="4400267" y="5558555"/>
                      </a:cubicBezTo>
                      <a:cubicBezTo>
                        <a:pt x="4386516" y="5601270"/>
                        <a:pt x="4362233" y="5640767"/>
                        <a:pt x="4330343" y="5672657"/>
                      </a:cubicBezTo>
                      <a:cubicBezTo>
                        <a:pt x="4287627" y="5715665"/>
                        <a:pt x="4233501" y="5743167"/>
                        <a:pt x="4173817" y="5753114"/>
                      </a:cubicBezTo>
                      <a:cubicBezTo>
                        <a:pt x="4158603" y="5755455"/>
                        <a:pt x="4142804" y="5756918"/>
                        <a:pt x="4127298" y="5756918"/>
                      </a:cubicBezTo>
                      <a:lnTo>
                        <a:pt x="287012" y="5756918"/>
                      </a:lnTo>
                      <a:close/>
                    </a:path>
                  </a:pathLst>
                </a:custGeom>
                <a:solidFill>
                  <a:srgbClr val="343434"/>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5" name="Freeform: Shape 14">
                  <a:extLst>
                    <a:ext uri="{FF2B5EF4-FFF2-40B4-BE49-F238E27FC236}">
                      <a16:creationId xmlns:a16="http://schemas.microsoft.com/office/drawing/2014/main" id="{F5B80342-A9E6-6D20-DFC7-E5C6AA4A99AE}"/>
                    </a:ext>
                  </a:extLst>
                </p:cNvPr>
                <p:cNvSpPr/>
                <p:nvPr/>
              </p:nvSpPr>
              <p:spPr>
                <a:xfrm>
                  <a:off x="6640592" y="725142"/>
                  <a:ext cx="4053277" cy="5397932"/>
                </a:xfrm>
                <a:custGeom>
                  <a:avLst/>
                  <a:gdLst>
                    <a:gd name="connsiteX0" fmla="*/ 3983353 w 4053277"/>
                    <a:gd name="connsiteY0" fmla="*/ 0 h 5397932"/>
                    <a:gd name="connsiteX1" fmla="*/ 4053278 w 4053277"/>
                    <a:gd name="connsiteY1" fmla="*/ 69924 h 5397932"/>
                    <a:gd name="connsiteX2" fmla="*/ 4053278 w 4053277"/>
                    <a:gd name="connsiteY2" fmla="*/ 5328008 h 5397932"/>
                    <a:gd name="connsiteX3" fmla="*/ 3983353 w 4053277"/>
                    <a:gd name="connsiteY3" fmla="*/ 5397933 h 5397932"/>
                    <a:gd name="connsiteX4" fmla="*/ 69925 w 4053277"/>
                    <a:gd name="connsiteY4" fmla="*/ 5397933 h 5397932"/>
                    <a:gd name="connsiteX5" fmla="*/ 0 w 4053277"/>
                    <a:gd name="connsiteY5" fmla="*/ 5328008 h 5397932"/>
                    <a:gd name="connsiteX6" fmla="*/ 0 w 4053277"/>
                    <a:gd name="connsiteY6" fmla="*/ 69924 h 5397932"/>
                    <a:gd name="connsiteX7" fmla="*/ 69925 w 4053277"/>
                    <a:gd name="connsiteY7" fmla="*/ 0 h 53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277" h="5397932">
                      <a:moveTo>
                        <a:pt x="3983353" y="0"/>
                      </a:moveTo>
                      <a:cubicBezTo>
                        <a:pt x="4021971" y="0"/>
                        <a:pt x="4053278" y="31306"/>
                        <a:pt x="4053278" y="69924"/>
                      </a:cubicBezTo>
                      <a:lnTo>
                        <a:pt x="4053278" y="5328008"/>
                      </a:lnTo>
                      <a:cubicBezTo>
                        <a:pt x="4053278" y="5366627"/>
                        <a:pt x="4021971" y="5397933"/>
                        <a:pt x="3983353" y="5397933"/>
                      </a:cubicBezTo>
                      <a:lnTo>
                        <a:pt x="69925" y="5397933"/>
                      </a:lnTo>
                      <a:cubicBezTo>
                        <a:pt x="31306" y="5397933"/>
                        <a:pt x="0" y="5366627"/>
                        <a:pt x="0" y="5328008"/>
                      </a:cubicBezTo>
                      <a:lnTo>
                        <a:pt x="0" y="69924"/>
                      </a:lnTo>
                      <a:cubicBezTo>
                        <a:pt x="0" y="31306"/>
                        <a:pt x="31306" y="0"/>
                        <a:pt x="69925" y="0"/>
                      </a:cubicBezTo>
                      <a:close/>
                    </a:path>
                  </a:pathLst>
                </a:custGeom>
                <a:solidFill>
                  <a:schemeClr val="bg1"/>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6" name="Freeform: Shape 15">
                  <a:extLst>
                    <a:ext uri="{FF2B5EF4-FFF2-40B4-BE49-F238E27FC236}">
                      <a16:creationId xmlns:a16="http://schemas.microsoft.com/office/drawing/2014/main" id="{E91226C9-8AC8-E8E4-9937-2950F4C2AC96}"/>
                    </a:ext>
                  </a:extLst>
                </p:cNvPr>
                <p:cNvSpPr/>
                <p:nvPr/>
              </p:nvSpPr>
              <p:spPr>
                <a:xfrm>
                  <a:off x="8626856" y="586755"/>
                  <a:ext cx="80749" cy="80749"/>
                </a:xfrm>
                <a:custGeom>
                  <a:avLst/>
                  <a:gdLst>
                    <a:gd name="connsiteX0" fmla="*/ 80749 w 80749"/>
                    <a:gd name="connsiteY0" fmla="*/ 40375 h 80749"/>
                    <a:gd name="connsiteX1" fmla="*/ 40375 w 80749"/>
                    <a:gd name="connsiteY1" fmla="*/ 80750 h 80749"/>
                    <a:gd name="connsiteX2" fmla="*/ 0 w 80749"/>
                    <a:gd name="connsiteY2" fmla="*/ 40375 h 80749"/>
                    <a:gd name="connsiteX3" fmla="*/ 40375 w 80749"/>
                    <a:gd name="connsiteY3" fmla="*/ 0 h 80749"/>
                    <a:gd name="connsiteX4" fmla="*/ 80749 w 80749"/>
                    <a:gd name="connsiteY4" fmla="*/ 40375 h 8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49" h="80749">
                      <a:moveTo>
                        <a:pt x="80749" y="40375"/>
                      </a:moveTo>
                      <a:cubicBezTo>
                        <a:pt x="80749" y="62610"/>
                        <a:pt x="62610" y="80750"/>
                        <a:pt x="40375" y="80750"/>
                      </a:cubicBezTo>
                      <a:cubicBezTo>
                        <a:pt x="18139" y="80750"/>
                        <a:pt x="0" y="62610"/>
                        <a:pt x="0" y="40375"/>
                      </a:cubicBezTo>
                      <a:cubicBezTo>
                        <a:pt x="0" y="18139"/>
                        <a:pt x="18139" y="0"/>
                        <a:pt x="40375" y="0"/>
                      </a:cubicBezTo>
                      <a:cubicBezTo>
                        <a:pt x="62610" y="0"/>
                        <a:pt x="80749" y="18139"/>
                        <a:pt x="80749" y="40375"/>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7" name="Freeform: Shape 16">
                  <a:extLst>
                    <a:ext uri="{FF2B5EF4-FFF2-40B4-BE49-F238E27FC236}">
                      <a16:creationId xmlns:a16="http://schemas.microsoft.com/office/drawing/2014/main" id="{43F744D8-FFF0-FD9C-372E-1AE9650DEE59}"/>
                    </a:ext>
                  </a:extLst>
                </p:cNvPr>
                <p:cNvSpPr/>
                <p:nvPr/>
              </p:nvSpPr>
              <p:spPr>
                <a:xfrm>
                  <a:off x="6631815" y="716657"/>
                  <a:ext cx="4070831" cy="5415194"/>
                </a:xfrm>
                <a:custGeom>
                  <a:avLst/>
                  <a:gdLst>
                    <a:gd name="connsiteX0" fmla="*/ 3992130 w 4070831"/>
                    <a:gd name="connsiteY0" fmla="*/ 5415195 h 5415194"/>
                    <a:gd name="connsiteX1" fmla="*/ 78702 w 4070831"/>
                    <a:gd name="connsiteY1" fmla="*/ 5415195 h 5415194"/>
                    <a:gd name="connsiteX2" fmla="*/ 0 w 4070831"/>
                    <a:gd name="connsiteY2" fmla="*/ 5336493 h 5415194"/>
                    <a:gd name="connsiteX3" fmla="*/ 0 w 4070831"/>
                    <a:gd name="connsiteY3" fmla="*/ 78702 h 5415194"/>
                    <a:gd name="connsiteX4" fmla="*/ 78702 w 4070831"/>
                    <a:gd name="connsiteY4" fmla="*/ 0 h 5415194"/>
                    <a:gd name="connsiteX5" fmla="*/ 3992130 w 4070831"/>
                    <a:gd name="connsiteY5" fmla="*/ 0 h 5415194"/>
                    <a:gd name="connsiteX6" fmla="*/ 4070832 w 4070831"/>
                    <a:gd name="connsiteY6" fmla="*/ 78702 h 5415194"/>
                    <a:gd name="connsiteX7" fmla="*/ 4070832 w 4070831"/>
                    <a:gd name="connsiteY7" fmla="*/ 5336493 h 5415194"/>
                    <a:gd name="connsiteX8" fmla="*/ 3992130 w 4070831"/>
                    <a:gd name="connsiteY8" fmla="*/ 5415195 h 5415194"/>
                    <a:gd name="connsiteX9" fmla="*/ 78702 w 4070831"/>
                    <a:gd name="connsiteY9" fmla="*/ 17262 h 5415194"/>
                    <a:gd name="connsiteX10" fmla="*/ 17554 w 4070831"/>
                    <a:gd name="connsiteY10" fmla="*/ 78409 h 5415194"/>
                    <a:gd name="connsiteX11" fmla="*/ 17554 w 4070831"/>
                    <a:gd name="connsiteY11" fmla="*/ 5336493 h 5415194"/>
                    <a:gd name="connsiteX12" fmla="*/ 78702 w 4070831"/>
                    <a:gd name="connsiteY12" fmla="*/ 5397641 h 5415194"/>
                    <a:gd name="connsiteX13" fmla="*/ 3992130 w 4070831"/>
                    <a:gd name="connsiteY13" fmla="*/ 5397641 h 5415194"/>
                    <a:gd name="connsiteX14" fmla="*/ 4053278 w 4070831"/>
                    <a:gd name="connsiteY14" fmla="*/ 5336493 h 5415194"/>
                    <a:gd name="connsiteX15" fmla="*/ 4053278 w 4070831"/>
                    <a:gd name="connsiteY15" fmla="*/ 78702 h 5415194"/>
                    <a:gd name="connsiteX16" fmla="*/ 3992130 w 4070831"/>
                    <a:gd name="connsiteY16" fmla="*/ 17554 h 5415194"/>
                    <a:gd name="connsiteX17" fmla="*/ 78702 w 4070831"/>
                    <a:gd name="connsiteY17" fmla="*/ 17554 h 5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0831" h="5415194">
                      <a:moveTo>
                        <a:pt x="3992130" y="5415195"/>
                      </a:moveTo>
                      <a:lnTo>
                        <a:pt x="78702" y="5415195"/>
                      </a:lnTo>
                      <a:cubicBezTo>
                        <a:pt x="35401" y="5415195"/>
                        <a:pt x="0" y="5379794"/>
                        <a:pt x="0" y="5336493"/>
                      </a:cubicBezTo>
                      <a:lnTo>
                        <a:pt x="0" y="78702"/>
                      </a:lnTo>
                      <a:cubicBezTo>
                        <a:pt x="0" y="35401"/>
                        <a:pt x="35401" y="0"/>
                        <a:pt x="78702" y="0"/>
                      </a:cubicBezTo>
                      <a:lnTo>
                        <a:pt x="3992130" y="0"/>
                      </a:lnTo>
                      <a:cubicBezTo>
                        <a:pt x="4035431" y="0"/>
                        <a:pt x="4070832" y="35401"/>
                        <a:pt x="4070832" y="78702"/>
                      </a:cubicBezTo>
                      <a:lnTo>
                        <a:pt x="4070832" y="5336493"/>
                      </a:lnTo>
                      <a:cubicBezTo>
                        <a:pt x="4070832" y="5379794"/>
                        <a:pt x="4035431" y="5415195"/>
                        <a:pt x="3992130" y="5415195"/>
                      </a:cubicBezTo>
                      <a:close/>
                      <a:moveTo>
                        <a:pt x="78702" y="17262"/>
                      </a:moveTo>
                      <a:cubicBezTo>
                        <a:pt x="45056" y="17262"/>
                        <a:pt x="17554" y="44763"/>
                        <a:pt x="17554" y="78409"/>
                      </a:cubicBezTo>
                      <a:lnTo>
                        <a:pt x="17554" y="5336493"/>
                      </a:lnTo>
                      <a:cubicBezTo>
                        <a:pt x="17554" y="5370139"/>
                        <a:pt x="45056" y="5397641"/>
                        <a:pt x="78702" y="5397641"/>
                      </a:cubicBezTo>
                      <a:lnTo>
                        <a:pt x="3992130" y="5397641"/>
                      </a:lnTo>
                      <a:cubicBezTo>
                        <a:pt x="4025776" y="5397641"/>
                        <a:pt x="4053278" y="5370139"/>
                        <a:pt x="4053278" y="5336493"/>
                      </a:cubicBezTo>
                      <a:lnTo>
                        <a:pt x="4053278" y="78702"/>
                      </a:lnTo>
                      <a:cubicBezTo>
                        <a:pt x="4053278" y="45056"/>
                        <a:pt x="4025776" y="17554"/>
                        <a:pt x="3992130" y="17554"/>
                      </a:cubicBezTo>
                      <a:lnTo>
                        <a:pt x="78702" y="17554"/>
                      </a:lnTo>
                      <a:close/>
                    </a:path>
                  </a:pathLst>
                </a:custGeom>
                <a:solidFill>
                  <a:srgbClr val="E5E5E5"/>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8" name="Freeform: Shape 17">
                  <a:extLst>
                    <a:ext uri="{FF2B5EF4-FFF2-40B4-BE49-F238E27FC236}">
                      <a16:creationId xmlns:a16="http://schemas.microsoft.com/office/drawing/2014/main" id="{C4279952-3316-F28B-74DD-F852A29B5DFE}"/>
                    </a:ext>
                  </a:extLst>
                </p:cNvPr>
                <p:cNvSpPr/>
                <p:nvPr/>
              </p:nvSpPr>
              <p:spPr>
                <a:xfrm>
                  <a:off x="6631815" y="716657"/>
                  <a:ext cx="4070831" cy="5415194"/>
                </a:xfrm>
                <a:custGeom>
                  <a:avLst/>
                  <a:gdLst>
                    <a:gd name="connsiteX0" fmla="*/ 3992130 w 4070831"/>
                    <a:gd name="connsiteY0" fmla="*/ 5415195 h 5415194"/>
                    <a:gd name="connsiteX1" fmla="*/ 78702 w 4070831"/>
                    <a:gd name="connsiteY1" fmla="*/ 5415195 h 5415194"/>
                    <a:gd name="connsiteX2" fmla="*/ 0 w 4070831"/>
                    <a:gd name="connsiteY2" fmla="*/ 5336493 h 5415194"/>
                    <a:gd name="connsiteX3" fmla="*/ 0 w 4070831"/>
                    <a:gd name="connsiteY3" fmla="*/ 78702 h 5415194"/>
                    <a:gd name="connsiteX4" fmla="*/ 78702 w 4070831"/>
                    <a:gd name="connsiteY4" fmla="*/ 0 h 5415194"/>
                    <a:gd name="connsiteX5" fmla="*/ 3992130 w 4070831"/>
                    <a:gd name="connsiteY5" fmla="*/ 0 h 5415194"/>
                    <a:gd name="connsiteX6" fmla="*/ 4070832 w 4070831"/>
                    <a:gd name="connsiteY6" fmla="*/ 78702 h 5415194"/>
                    <a:gd name="connsiteX7" fmla="*/ 4070832 w 4070831"/>
                    <a:gd name="connsiteY7" fmla="*/ 5336493 h 5415194"/>
                    <a:gd name="connsiteX8" fmla="*/ 3992130 w 4070831"/>
                    <a:gd name="connsiteY8" fmla="*/ 5415195 h 5415194"/>
                    <a:gd name="connsiteX9" fmla="*/ 78702 w 4070831"/>
                    <a:gd name="connsiteY9" fmla="*/ 17262 h 5415194"/>
                    <a:gd name="connsiteX10" fmla="*/ 17554 w 4070831"/>
                    <a:gd name="connsiteY10" fmla="*/ 78409 h 5415194"/>
                    <a:gd name="connsiteX11" fmla="*/ 17554 w 4070831"/>
                    <a:gd name="connsiteY11" fmla="*/ 5336493 h 5415194"/>
                    <a:gd name="connsiteX12" fmla="*/ 78702 w 4070831"/>
                    <a:gd name="connsiteY12" fmla="*/ 5397641 h 5415194"/>
                    <a:gd name="connsiteX13" fmla="*/ 3992130 w 4070831"/>
                    <a:gd name="connsiteY13" fmla="*/ 5397641 h 5415194"/>
                    <a:gd name="connsiteX14" fmla="*/ 4053278 w 4070831"/>
                    <a:gd name="connsiteY14" fmla="*/ 5336493 h 5415194"/>
                    <a:gd name="connsiteX15" fmla="*/ 4053278 w 4070831"/>
                    <a:gd name="connsiteY15" fmla="*/ 78702 h 5415194"/>
                    <a:gd name="connsiteX16" fmla="*/ 3992130 w 4070831"/>
                    <a:gd name="connsiteY16" fmla="*/ 17554 h 5415194"/>
                    <a:gd name="connsiteX17" fmla="*/ 78702 w 4070831"/>
                    <a:gd name="connsiteY17" fmla="*/ 17554 h 5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0831" h="5415194">
                      <a:moveTo>
                        <a:pt x="3992130" y="5415195"/>
                      </a:moveTo>
                      <a:lnTo>
                        <a:pt x="78702" y="5415195"/>
                      </a:lnTo>
                      <a:cubicBezTo>
                        <a:pt x="35401" y="5415195"/>
                        <a:pt x="0" y="5379794"/>
                        <a:pt x="0" y="5336493"/>
                      </a:cubicBezTo>
                      <a:lnTo>
                        <a:pt x="0" y="78702"/>
                      </a:lnTo>
                      <a:cubicBezTo>
                        <a:pt x="0" y="35401"/>
                        <a:pt x="35401" y="0"/>
                        <a:pt x="78702" y="0"/>
                      </a:cubicBezTo>
                      <a:lnTo>
                        <a:pt x="3992130" y="0"/>
                      </a:lnTo>
                      <a:cubicBezTo>
                        <a:pt x="4035431" y="0"/>
                        <a:pt x="4070832" y="35401"/>
                        <a:pt x="4070832" y="78702"/>
                      </a:cubicBezTo>
                      <a:lnTo>
                        <a:pt x="4070832" y="5336493"/>
                      </a:lnTo>
                      <a:cubicBezTo>
                        <a:pt x="4070832" y="5379794"/>
                        <a:pt x="4035431" y="5415195"/>
                        <a:pt x="3992130" y="5415195"/>
                      </a:cubicBezTo>
                      <a:close/>
                      <a:moveTo>
                        <a:pt x="78702" y="17262"/>
                      </a:moveTo>
                      <a:cubicBezTo>
                        <a:pt x="45056" y="17262"/>
                        <a:pt x="17554" y="44763"/>
                        <a:pt x="17554" y="78409"/>
                      </a:cubicBezTo>
                      <a:lnTo>
                        <a:pt x="17554" y="5336493"/>
                      </a:lnTo>
                      <a:cubicBezTo>
                        <a:pt x="17554" y="5370139"/>
                        <a:pt x="45056" y="5397641"/>
                        <a:pt x="78702" y="5397641"/>
                      </a:cubicBezTo>
                      <a:lnTo>
                        <a:pt x="3992130" y="5397641"/>
                      </a:lnTo>
                      <a:cubicBezTo>
                        <a:pt x="4025776" y="5397641"/>
                        <a:pt x="4053278" y="5370139"/>
                        <a:pt x="4053278" y="5336493"/>
                      </a:cubicBezTo>
                      <a:lnTo>
                        <a:pt x="4053278" y="78702"/>
                      </a:lnTo>
                      <a:cubicBezTo>
                        <a:pt x="4053278" y="45056"/>
                        <a:pt x="4025776" y="17554"/>
                        <a:pt x="3992130" y="17554"/>
                      </a:cubicBezTo>
                      <a:lnTo>
                        <a:pt x="78702" y="17554"/>
                      </a:ln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grpSp>
          <p:sp>
            <p:nvSpPr>
              <p:cNvPr id="9" name="Rectangle 8">
                <a:extLst>
                  <a:ext uri="{FF2B5EF4-FFF2-40B4-BE49-F238E27FC236}">
                    <a16:creationId xmlns:a16="http://schemas.microsoft.com/office/drawing/2014/main" id="{B70DEE33-2647-50A8-C3FD-B61F9ABB7FD9}"/>
                  </a:ext>
                </a:extLst>
              </p:cNvPr>
              <p:cNvSpPr/>
              <p:nvPr/>
            </p:nvSpPr>
            <p:spPr>
              <a:xfrm>
                <a:off x="9709085" y="764695"/>
                <a:ext cx="926030" cy="49892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Tahoma" panose="020B0604030504040204" pitchFamily="34" charset="0"/>
                  <a:ea typeface="Tahoma" panose="020B0604030504040204" pitchFamily="34" charset="0"/>
                  <a:cs typeface="Tahoma" panose="020B0604030504040204" pitchFamily="34" charset="0"/>
                </a:endParaRPr>
              </a:p>
            </p:txBody>
          </p:sp>
        </p:grpSp>
        <p:pic>
          <p:nvPicPr>
            <p:cNvPr id="4" name="Picture 3">
              <a:extLst>
                <a:ext uri="{FF2B5EF4-FFF2-40B4-BE49-F238E27FC236}">
                  <a16:creationId xmlns:a16="http://schemas.microsoft.com/office/drawing/2014/main" id="{A1AC5D87-E798-318C-C7FB-65753F9D9B81}"/>
                </a:ext>
              </a:extLst>
            </p:cNvPr>
            <p:cNvPicPr>
              <a:picLocks noChangeAspect="1"/>
            </p:cNvPicPr>
            <p:nvPr/>
          </p:nvPicPr>
          <p:blipFill>
            <a:blip r:embed="rId3"/>
            <a:stretch>
              <a:fillRect/>
            </a:stretch>
          </p:blipFill>
          <p:spPr>
            <a:xfrm>
              <a:off x="6750363" y="1158950"/>
              <a:ext cx="4961898" cy="5655915"/>
            </a:xfrm>
            <a:prstGeom prst="rect">
              <a:avLst/>
            </a:prstGeom>
          </p:spPr>
        </p:pic>
      </p:grpSp>
    </p:spTree>
    <p:extLst>
      <p:ext uri="{BB962C8B-B14F-4D97-AF65-F5344CB8AC3E}">
        <p14:creationId xmlns:p14="http://schemas.microsoft.com/office/powerpoint/2010/main" val="1818215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0"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887B-7FD1-EB68-7D92-A6E69CA3F3AE}"/>
              </a:ext>
            </a:extLst>
          </p:cNvPr>
          <p:cNvSpPr>
            <a:spLocks noGrp="1"/>
          </p:cNvSpPr>
          <p:nvPr>
            <p:ph type="title"/>
          </p:nvPr>
        </p:nvSpPr>
        <p:spPr>
          <a:xfrm>
            <a:off x="303321" y="320736"/>
            <a:ext cx="11585358" cy="522642"/>
          </a:xfrm>
        </p:spPr>
        <p:txBody>
          <a:bodyPr/>
          <a:lstStyle/>
          <a:p>
            <a:r>
              <a:rPr lang="en-GB" b="0" i="0">
                <a:solidFill>
                  <a:srgbClr val="002060"/>
                </a:solidFill>
                <a:effectLst/>
                <a:latin typeface="Tahoma" panose="020B0604030504040204" pitchFamily="34" charset="0"/>
              </a:rPr>
              <a:t>In light of the current concerns about the increase in the cost of living, do you think the affiliate and partner marketing channel will be more or less important in helping you to achieve your marketing goals?</a:t>
            </a:r>
            <a:endParaRPr lang="en-GB">
              <a:solidFill>
                <a:srgbClr val="002060"/>
              </a:solidFill>
              <a:latin typeface="Tahoma" panose="020B0604030504040204" pitchFamily="34" charset="0"/>
            </a:endParaRPr>
          </a:p>
        </p:txBody>
      </p:sp>
      <p:sp>
        <p:nvSpPr>
          <p:cNvPr id="4" name="Text Placeholder 3">
            <a:extLst>
              <a:ext uri="{FF2B5EF4-FFF2-40B4-BE49-F238E27FC236}">
                <a16:creationId xmlns:a16="http://schemas.microsoft.com/office/drawing/2014/main" id="{C2DE8889-08D7-4C7C-D12C-3E350E2DAE95}"/>
              </a:ext>
            </a:extLst>
          </p:cNvPr>
          <p:cNvSpPr>
            <a:spLocks noGrp="1"/>
          </p:cNvSpPr>
          <p:nvPr>
            <p:ph type="body" sz="quarter" idx="13"/>
          </p:nvPr>
        </p:nvSpPr>
        <p:spPr/>
        <p:txBody>
          <a:bodyPr/>
          <a:lstStyle/>
          <a:p>
            <a:endParaRPr lang="en-GB"/>
          </a:p>
        </p:txBody>
      </p:sp>
      <p:sp>
        <p:nvSpPr>
          <p:cNvPr id="5" name="TextBox 4">
            <a:extLst>
              <a:ext uri="{FF2B5EF4-FFF2-40B4-BE49-F238E27FC236}">
                <a16:creationId xmlns:a16="http://schemas.microsoft.com/office/drawing/2014/main" id="{9174DA49-D910-358A-1614-96439E4C3C9F}"/>
              </a:ext>
            </a:extLst>
          </p:cNvPr>
          <p:cNvSpPr txBox="1"/>
          <p:nvPr/>
        </p:nvSpPr>
        <p:spPr>
          <a:xfrm>
            <a:off x="101043" y="807412"/>
            <a:ext cx="11050866" cy="5386090"/>
          </a:xfrm>
          <a:prstGeom prst="rect">
            <a:avLst/>
          </a:prstGeom>
          <a:noFill/>
        </p:spPr>
        <p:txBody>
          <a:bodyPr wrap="square" lIns="91440" tIns="45720" rIns="91440" bIns="45720" rtlCol="0" anchor="t">
            <a:spAutoFit/>
          </a:bodyPr>
          <a:lstStyle/>
          <a:p>
            <a:r>
              <a:rPr lang="en-GB" sz="28700">
                <a:solidFill>
                  <a:srgbClr val="002060"/>
                </a:solidFill>
                <a:latin typeface="Tahoma"/>
                <a:ea typeface="Tahoma"/>
                <a:cs typeface="Tahoma"/>
              </a:rPr>
              <a:t>68</a:t>
            </a:r>
            <a:r>
              <a:rPr lang="en-GB" sz="13800">
                <a:solidFill>
                  <a:srgbClr val="002060"/>
                </a:solidFill>
                <a:latin typeface="Tahoma"/>
                <a:ea typeface="Tahoma"/>
                <a:cs typeface="Tahoma"/>
              </a:rPr>
              <a:t>% </a:t>
            </a:r>
            <a:r>
              <a:rPr lang="en-GB" sz="34400">
                <a:latin typeface="Tahoma"/>
                <a:ea typeface="Tahoma"/>
                <a:cs typeface="Tahoma"/>
              </a:rPr>
              <a:t> </a:t>
            </a:r>
            <a:endParaRPr lang="en-GB" sz="3440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A5672D01-D7F8-1C13-37DC-124F933E2A27}"/>
              </a:ext>
            </a:extLst>
          </p:cNvPr>
          <p:cNvSpPr txBox="1"/>
          <p:nvPr/>
        </p:nvSpPr>
        <p:spPr>
          <a:xfrm>
            <a:off x="6755971" y="4334482"/>
            <a:ext cx="4433256" cy="1015663"/>
          </a:xfrm>
          <a:prstGeom prst="rect">
            <a:avLst/>
          </a:prstGeom>
          <a:noFill/>
        </p:spPr>
        <p:txBody>
          <a:bodyPr wrap="square" rtlCol="0">
            <a:spAutoFit/>
          </a:bodyPr>
          <a:lstStyle/>
          <a:p>
            <a:r>
              <a:rPr lang="en-GB" sz="6000">
                <a:solidFill>
                  <a:schemeClr val="accent3"/>
                </a:solidFill>
                <a:latin typeface="Tahoma" panose="020B0604030504040204" pitchFamily="34" charset="0"/>
                <a:ea typeface="Tahoma" panose="020B0604030504040204" pitchFamily="34" charset="0"/>
                <a:cs typeface="Tahoma" panose="020B0604030504040204" pitchFamily="34" charset="0"/>
              </a:rPr>
              <a:t>4</a:t>
            </a:r>
            <a:r>
              <a:rPr lang="en-GB" sz="3200">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GB" sz="4000">
                <a:solidFill>
                  <a:schemeClr val="accent3"/>
                </a:solidFill>
                <a:latin typeface="Tahoma" panose="020B0604030504040204" pitchFamily="34" charset="0"/>
                <a:ea typeface="Tahoma" panose="020B0604030504040204" pitchFamily="34" charset="0"/>
                <a:cs typeface="Tahoma" panose="020B0604030504040204" pitchFamily="34" charset="0"/>
              </a:rPr>
              <a:t>Less important</a:t>
            </a:r>
          </a:p>
        </p:txBody>
      </p:sp>
      <p:sp>
        <p:nvSpPr>
          <p:cNvPr id="3" name="Rectangle 2">
            <a:extLst>
              <a:ext uri="{FF2B5EF4-FFF2-40B4-BE49-F238E27FC236}">
                <a16:creationId xmlns:a16="http://schemas.microsoft.com/office/drawing/2014/main" id="{06185C59-66FB-19D8-3F49-9AE55BFA70E5}"/>
              </a:ext>
            </a:extLst>
          </p:cNvPr>
          <p:cNvSpPr/>
          <p:nvPr/>
        </p:nvSpPr>
        <p:spPr>
          <a:xfrm>
            <a:off x="3073173" y="5987791"/>
            <a:ext cx="7639876"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100">
              <a:solidFill>
                <a:srgbClr val="00568B"/>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C21BE83E-18F4-93A0-4429-841D03335AC4}"/>
              </a:ext>
            </a:extLst>
          </p:cNvPr>
          <p:cNvSpPr txBox="1"/>
          <p:nvPr/>
        </p:nvSpPr>
        <p:spPr>
          <a:xfrm>
            <a:off x="4310871" y="2986327"/>
            <a:ext cx="4433256" cy="707886"/>
          </a:xfrm>
          <a:prstGeom prst="rect">
            <a:avLst/>
          </a:prstGeom>
          <a:noFill/>
        </p:spPr>
        <p:txBody>
          <a:bodyPr wrap="square" lIns="91440" tIns="45720" rIns="91440" bIns="45720" rtlCol="0" anchor="t">
            <a:spAutoFit/>
          </a:bodyPr>
          <a:lstStyle/>
          <a:p>
            <a:r>
              <a:rPr lang="en-GB" sz="4000">
                <a:solidFill>
                  <a:srgbClr val="002060"/>
                </a:solidFill>
                <a:latin typeface="Tahoma"/>
                <a:ea typeface="Tahoma"/>
                <a:cs typeface="Tahoma"/>
              </a:rPr>
              <a:t>More important</a:t>
            </a:r>
            <a:endParaRPr lang="en-GB" sz="40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56001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355F0A60-4089-44F9-B0A6-D0F314EBB7F8}"/>
              </a:ext>
            </a:extLst>
          </p:cNvPr>
          <p:cNvCxnSpPr>
            <a:cxnSpLocks/>
          </p:cNvCxnSpPr>
          <p:nvPr/>
        </p:nvCxnSpPr>
        <p:spPr>
          <a:xfrm>
            <a:off x="-275492" y="3383415"/>
            <a:ext cx="12643338" cy="0"/>
          </a:xfrm>
          <a:prstGeom prst="line">
            <a:avLst/>
          </a:prstGeom>
          <a:ln w="127000" cap="rnd">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9001A4-3500-40C3-B182-6520807D12B6}"/>
              </a:ext>
            </a:extLst>
          </p:cNvPr>
          <p:cNvSpPr>
            <a:spLocks noGrp="1"/>
          </p:cNvSpPr>
          <p:nvPr>
            <p:ph type="title"/>
          </p:nvPr>
        </p:nvSpPr>
        <p:spPr/>
        <p:txBody>
          <a:bodyPr/>
          <a:lstStyle/>
          <a:p>
            <a:r>
              <a:rPr lang="en-GB">
                <a:solidFill>
                  <a:srgbClr val="002060"/>
                </a:solidFill>
                <a:latin typeface="Tahoma" panose="020B0604030504040204" pitchFamily="34" charset="0"/>
              </a:rPr>
              <a:t>Collaborative</a:t>
            </a:r>
            <a:r>
              <a:rPr lang="en-GB">
                <a:solidFill>
                  <a:srgbClr val="00568B"/>
                </a:solidFill>
                <a:latin typeface="Tahoma" panose="020B0604030504040204" pitchFamily="34" charset="0"/>
              </a:rPr>
              <a:t> </a:t>
            </a:r>
            <a:r>
              <a:rPr lang="en-GB">
                <a:latin typeface="Tahoma" panose="020B0604030504040204" pitchFamily="34" charset="0"/>
              </a:rPr>
              <a:t>industry approach</a:t>
            </a:r>
          </a:p>
        </p:txBody>
      </p:sp>
      <p:grpSp>
        <p:nvGrpSpPr>
          <p:cNvPr id="4" name="Group 3">
            <a:extLst>
              <a:ext uri="{FF2B5EF4-FFF2-40B4-BE49-F238E27FC236}">
                <a16:creationId xmlns:a16="http://schemas.microsoft.com/office/drawing/2014/main" id="{06623778-38B6-4126-A080-51E744E6A8E8}"/>
              </a:ext>
            </a:extLst>
          </p:cNvPr>
          <p:cNvGrpSpPr/>
          <p:nvPr/>
        </p:nvGrpSpPr>
        <p:grpSpPr>
          <a:xfrm>
            <a:off x="1095918" y="1096108"/>
            <a:ext cx="3720906" cy="4672476"/>
            <a:chOff x="850857" y="1366021"/>
            <a:chExt cx="3481962" cy="4372426"/>
          </a:xfrm>
        </p:grpSpPr>
        <p:grpSp>
          <p:nvGrpSpPr>
            <p:cNvPr id="10" name="Group 9">
              <a:extLst>
                <a:ext uri="{FF2B5EF4-FFF2-40B4-BE49-F238E27FC236}">
                  <a16:creationId xmlns:a16="http://schemas.microsoft.com/office/drawing/2014/main" id="{BB4BE203-30F8-4DAC-BA8A-25A3B8A4C294}"/>
                </a:ext>
              </a:extLst>
            </p:cNvPr>
            <p:cNvGrpSpPr/>
            <p:nvPr/>
          </p:nvGrpSpPr>
          <p:grpSpPr>
            <a:xfrm>
              <a:off x="850857" y="1366021"/>
              <a:ext cx="3481962" cy="4372426"/>
              <a:chOff x="6432574" y="502203"/>
              <a:chExt cx="4486867" cy="5828010"/>
            </a:xfrm>
          </p:grpSpPr>
          <p:grpSp>
            <p:nvGrpSpPr>
              <p:cNvPr id="11" name="Group 10">
                <a:extLst>
                  <a:ext uri="{FF2B5EF4-FFF2-40B4-BE49-F238E27FC236}">
                    <a16:creationId xmlns:a16="http://schemas.microsoft.com/office/drawing/2014/main" id="{B2775333-2CB7-477E-978D-AF97D1F83BC7}"/>
                  </a:ext>
                </a:extLst>
              </p:cNvPr>
              <p:cNvGrpSpPr/>
              <p:nvPr/>
            </p:nvGrpSpPr>
            <p:grpSpPr>
              <a:xfrm>
                <a:off x="6432574" y="502203"/>
                <a:ext cx="4486867" cy="5828010"/>
                <a:chOff x="6432574" y="502203"/>
                <a:chExt cx="4486867" cy="5828010"/>
              </a:xfrm>
            </p:grpSpPr>
            <p:sp>
              <p:nvSpPr>
                <p:cNvPr id="15" name="Freeform: Shape 14">
                  <a:extLst>
                    <a:ext uri="{FF2B5EF4-FFF2-40B4-BE49-F238E27FC236}">
                      <a16:creationId xmlns:a16="http://schemas.microsoft.com/office/drawing/2014/main" id="{F45625ED-4A6F-4CEE-AA33-257C3DEEACE6}"/>
                    </a:ext>
                  </a:extLst>
                </p:cNvPr>
                <p:cNvSpPr/>
                <p:nvPr/>
              </p:nvSpPr>
              <p:spPr>
                <a:xfrm>
                  <a:off x="6432574" y="518586"/>
                  <a:ext cx="4469605" cy="5811627"/>
                </a:xfrm>
                <a:custGeom>
                  <a:avLst/>
                  <a:gdLst>
                    <a:gd name="connsiteX0" fmla="*/ 4469606 w 4469605"/>
                    <a:gd name="connsiteY0" fmla="*/ 313929 h 5811627"/>
                    <a:gd name="connsiteX1" fmla="*/ 4469606 w 4469605"/>
                    <a:gd name="connsiteY1" fmla="*/ 5497407 h 5811627"/>
                    <a:gd name="connsiteX2" fmla="*/ 4467851 w 4469605"/>
                    <a:gd name="connsiteY2" fmla="*/ 5528127 h 5811627"/>
                    <a:gd name="connsiteX3" fmla="*/ 4445615 w 4469605"/>
                    <a:gd name="connsiteY3" fmla="*/ 5617654 h 5811627"/>
                    <a:gd name="connsiteX4" fmla="*/ 4354333 w 4469605"/>
                    <a:gd name="connsiteY4" fmla="*/ 5740241 h 5811627"/>
                    <a:gd name="connsiteX5" fmla="*/ 4154800 w 4469605"/>
                    <a:gd name="connsiteY5" fmla="*/ 5811628 h 5811627"/>
                    <a:gd name="connsiteX6" fmla="*/ 314221 w 4469605"/>
                    <a:gd name="connsiteY6" fmla="*/ 5811628 h 5811627"/>
                    <a:gd name="connsiteX7" fmla="*/ 292864 w 4469605"/>
                    <a:gd name="connsiteY7" fmla="*/ 5810458 h 5811627"/>
                    <a:gd name="connsiteX8" fmla="*/ 268873 w 4469605"/>
                    <a:gd name="connsiteY8" fmla="*/ 5808117 h 5811627"/>
                    <a:gd name="connsiteX9" fmla="*/ 237860 w 4469605"/>
                    <a:gd name="connsiteY9" fmla="*/ 5801681 h 5811627"/>
                    <a:gd name="connsiteX10" fmla="*/ 164425 w 4469605"/>
                    <a:gd name="connsiteY10" fmla="*/ 5773301 h 5811627"/>
                    <a:gd name="connsiteX11" fmla="*/ 92160 w 4469605"/>
                    <a:gd name="connsiteY11" fmla="*/ 5719468 h 5811627"/>
                    <a:gd name="connsiteX12" fmla="*/ 38034 w 4469605"/>
                    <a:gd name="connsiteY12" fmla="*/ 5647203 h 5811627"/>
                    <a:gd name="connsiteX13" fmla="*/ 9655 w 4469605"/>
                    <a:gd name="connsiteY13" fmla="*/ 5573475 h 5811627"/>
                    <a:gd name="connsiteX14" fmla="*/ 3803 w 4469605"/>
                    <a:gd name="connsiteY14" fmla="*/ 5542755 h 5811627"/>
                    <a:gd name="connsiteX15" fmla="*/ 1463 w 4469605"/>
                    <a:gd name="connsiteY15" fmla="*/ 5518765 h 5811627"/>
                    <a:gd name="connsiteX16" fmla="*/ 0 w 4469605"/>
                    <a:gd name="connsiteY16" fmla="*/ 5497407 h 5811627"/>
                    <a:gd name="connsiteX17" fmla="*/ 0 w 4469605"/>
                    <a:gd name="connsiteY17" fmla="*/ 313929 h 5811627"/>
                    <a:gd name="connsiteX18" fmla="*/ 1463 w 4469605"/>
                    <a:gd name="connsiteY18" fmla="*/ 292571 h 5811627"/>
                    <a:gd name="connsiteX19" fmla="*/ 3803 w 4469605"/>
                    <a:gd name="connsiteY19" fmla="*/ 268580 h 5811627"/>
                    <a:gd name="connsiteX20" fmla="*/ 9655 w 4469605"/>
                    <a:gd name="connsiteY20" fmla="*/ 237860 h 5811627"/>
                    <a:gd name="connsiteX21" fmla="*/ 38034 w 4469605"/>
                    <a:gd name="connsiteY21" fmla="*/ 164132 h 5811627"/>
                    <a:gd name="connsiteX22" fmla="*/ 92160 w 4469605"/>
                    <a:gd name="connsiteY22" fmla="*/ 91867 h 5811627"/>
                    <a:gd name="connsiteX23" fmla="*/ 164425 w 4469605"/>
                    <a:gd name="connsiteY23" fmla="*/ 38034 h 5811627"/>
                    <a:gd name="connsiteX24" fmla="*/ 237860 w 4469605"/>
                    <a:gd name="connsiteY24" fmla="*/ 9655 h 5811627"/>
                    <a:gd name="connsiteX25" fmla="*/ 268873 w 4469605"/>
                    <a:gd name="connsiteY25" fmla="*/ 3511 h 5811627"/>
                    <a:gd name="connsiteX26" fmla="*/ 292864 w 4469605"/>
                    <a:gd name="connsiteY26" fmla="*/ 1170 h 5811627"/>
                    <a:gd name="connsiteX27" fmla="*/ 314221 w 4469605"/>
                    <a:gd name="connsiteY27" fmla="*/ 0 h 5811627"/>
                    <a:gd name="connsiteX28" fmla="*/ 4154800 w 4469605"/>
                    <a:gd name="connsiteY28" fmla="*/ 0 h 5811627"/>
                    <a:gd name="connsiteX29" fmla="*/ 4176157 w 4469605"/>
                    <a:gd name="connsiteY29" fmla="*/ 1170 h 5811627"/>
                    <a:gd name="connsiteX30" fmla="*/ 4200149 w 4469605"/>
                    <a:gd name="connsiteY30" fmla="*/ 3511 h 5811627"/>
                    <a:gd name="connsiteX31" fmla="*/ 4231161 w 4469605"/>
                    <a:gd name="connsiteY31" fmla="*/ 9655 h 5811627"/>
                    <a:gd name="connsiteX32" fmla="*/ 4304596 w 4469605"/>
                    <a:gd name="connsiteY32" fmla="*/ 38034 h 5811627"/>
                    <a:gd name="connsiteX33" fmla="*/ 4376861 w 4469605"/>
                    <a:gd name="connsiteY33" fmla="*/ 91867 h 5811627"/>
                    <a:gd name="connsiteX34" fmla="*/ 4430987 w 4469605"/>
                    <a:gd name="connsiteY34" fmla="*/ 164132 h 5811627"/>
                    <a:gd name="connsiteX35" fmla="*/ 4459366 w 4469605"/>
                    <a:gd name="connsiteY35" fmla="*/ 237860 h 5811627"/>
                    <a:gd name="connsiteX36" fmla="*/ 4465218 w 4469605"/>
                    <a:gd name="connsiteY36" fmla="*/ 268580 h 5811627"/>
                    <a:gd name="connsiteX37" fmla="*/ 4468143 w 4469605"/>
                    <a:gd name="connsiteY37" fmla="*/ 292571 h 5811627"/>
                    <a:gd name="connsiteX38" fmla="*/ 4469314 w 4469605"/>
                    <a:gd name="connsiteY38" fmla="*/ 313929 h 58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605" h="5811627">
                      <a:moveTo>
                        <a:pt x="4469606" y="313929"/>
                      </a:moveTo>
                      <a:lnTo>
                        <a:pt x="4469606" y="5497407"/>
                      </a:lnTo>
                      <a:cubicBezTo>
                        <a:pt x="4469606" y="5497407"/>
                        <a:pt x="4469021" y="5507647"/>
                        <a:pt x="4467851" y="5528127"/>
                      </a:cubicBezTo>
                      <a:cubicBezTo>
                        <a:pt x="4464632" y="5548314"/>
                        <a:pt x="4461414" y="5579620"/>
                        <a:pt x="4445615" y="5617654"/>
                      </a:cubicBezTo>
                      <a:cubicBezTo>
                        <a:pt x="4430109" y="5655688"/>
                        <a:pt x="4401437" y="5700451"/>
                        <a:pt x="4354333" y="5740241"/>
                      </a:cubicBezTo>
                      <a:cubicBezTo>
                        <a:pt x="4306644" y="5778568"/>
                        <a:pt x="4237890" y="5811628"/>
                        <a:pt x="4154800" y="5811628"/>
                      </a:cubicBezTo>
                      <a:lnTo>
                        <a:pt x="314221" y="5811628"/>
                      </a:lnTo>
                      <a:cubicBezTo>
                        <a:pt x="314221" y="5811628"/>
                        <a:pt x="306614" y="5811336"/>
                        <a:pt x="292864" y="5810458"/>
                      </a:cubicBezTo>
                      <a:cubicBezTo>
                        <a:pt x="286134" y="5810458"/>
                        <a:pt x="277942" y="5809288"/>
                        <a:pt x="268873" y="5808117"/>
                      </a:cubicBezTo>
                      <a:cubicBezTo>
                        <a:pt x="259510" y="5806654"/>
                        <a:pt x="248978" y="5805192"/>
                        <a:pt x="237860" y="5801681"/>
                      </a:cubicBezTo>
                      <a:cubicBezTo>
                        <a:pt x="215625" y="5797000"/>
                        <a:pt x="190464" y="5786175"/>
                        <a:pt x="164425" y="5773301"/>
                      </a:cubicBezTo>
                      <a:cubicBezTo>
                        <a:pt x="139264" y="5759258"/>
                        <a:pt x="114103" y="5740826"/>
                        <a:pt x="92160" y="5719468"/>
                      </a:cubicBezTo>
                      <a:cubicBezTo>
                        <a:pt x="70510" y="5697233"/>
                        <a:pt x="52370" y="5672365"/>
                        <a:pt x="38034" y="5647203"/>
                      </a:cubicBezTo>
                      <a:cubicBezTo>
                        <a:pt x="25161" y="5621457"/>
                        <a:pt x="14629" y="5596296"/>
                        <a:pt x="9655" y="5573475"/>
                      </a:cubicBezTo>
                      <a:cubicBezTo>
                        <a:pt x="6437" y="5562358"/>
                        <a:pt x="4974" y="5551826"/>
                        <a:pt x="3803" y="5542755"/>
                      </a:cubicBezTo>
                      <a:cubicBezTo>
                        <a:pt x="2048" y="5533393"/>
                        <a:pt x="1463" y="5525201"/>
                        <a:pt x="1463" y="5518765"/>
                      </a:cubicBezTo>
                      <a:cubicBezTo>
                        <a:pt x="878" y="5505014"/>
                        <a:pt x="0" y="5497407"/>
                        <a:pt x="0" y="5497407"/>
                      </a:cubicBezTo>
                      <a:lnTo>
                        <a:pt x="0" y="313929"/>
                      </a:lnTo>
                      <a:cubicBezTo>
                        <a:pt x="0" y="313929"/>
                        <a:pt x="585" y="306322"/>
                        <a:pt x="1463" y="292571"/>
                      </a:cubicBezTo>
                      <a:cubicBezTo>
                        <a:pt x="1463" y="285842"/>
                        <a:pt x="2048" y="277942"/>
                        <a:pt x="3803" y="268580"/>
                      </a:cubicBezTo>
                      <a:cubicBezTo>
                        <a:pt x="5266" y="259510"/>
                        <a:pt x="6729" y="248978"/>
                        <a:pt x="9655" y="237860"/>
                      </a:cubicBezTo>
                      <a:cubicBezTo>
                        <a:pt x="14629" y="215040"/>
                        <a:pt x="25161" y="189879"/>
                        <a:pt x="38034" y="164132"/>
                      </a:cubicBezTo>
                      <a:cubicBezTo>
                        <a:pt x="52370" y="138971"/>
                        <a:pt x="70510" y="114103"/>
                        <a:pt x="92160" y="91867"/>
                      </a:cubicBezTo>
                      <a:cubicBezTo>
                        <a:pt x="114103" y="70510"/>
                        <a:pt x="139264" y="52078"/>
                        <a:pt x="164425" y="38034"/>
                      </a:cubicBezTo>
                      <a:cubicBezTo>
                        <a:pt x="190171" y="25161"/>
                        <a:pt x="215332" y="14336"/>
                        <a:pt x="237860" y="9655"/>
                      </a:cubicBezTo>
                      <a:cubicBezTo>
                        <a:pt x="248978" y="6144"/>
                        <a:pt x="259510" y="4681"/>
                        <a:pt x="268873" y="3511"/>
                      </a:cubicBezTo>
                      <a:cubicBezTo>
                        <a:pt x="277942" y="1755"/>
                        <a:pt x="286427" y="1170"/>
                        <a:pt x="292864" y="1170"/>
                      </a:cubicBezTo>
                      <a:cubicBezTo>
                        <a:pt x="306614" y="585"/>
                        <a:pt x="314221" y="0"/>
                        <a:pt x="314221" y="0"/>
                      </a:cubicBezTo>
                      <a:lnTo>
                        <a:pt x="4154800" y="0"/>
                      </a:lnTo>
                      <a:cubicBezTo>
                        <a:pt x="4154800" y="0"/>
                        <a:pt x="4162406" y="293"/>
                        <a:pt x="4176157" y="1170"/>
                      </a:cubicBezTo>
                      <a:cubicBezTo>
                        <a:pt x="4182886" y="1170"/>
                        <a:pt x="4191078" y="1755"/>
                        <a:pt x="4200149" y="3511"/>
                      </a:cubicBezTo>
                      <a:cubicBezTo>
                        <a:pt x="4209511" y="4974"/>
                        <a:pt x="4220043" y="6437"/>
                        <a:pt x="4231161" y="9655"/>
                      </a:cubicBezTo>
                      <a:cubicBezTo>
                        <a:pt x="4253981" y="14336"/>
                        <a:pt x="4278557" y="25161"/>
                        <a:pt x="4304596" y="38034"/>
                      </a:cubicBezTo>
                      <a:cubicBezTo>
                        <a:pt x="4329757" y="52078"/>
                        <a:pt x="4354918" y="70510"/>
                        <a:pt x="4376861" y="91867"/>
                      </a:cubicBezTo>
                      <a:cubicBezTo>
                        <a:pt x="4398512" y="114103"/>
                        <a:pt x="4416651" y="138971"/>
                        <a:pt x="4430987" y="164132"/>
                      </a:cubicBezTo>
                      <a:cubicBezTo>
                        <a:pt x="4443860" y="189879"/>
                        <a:pt x="4454392" y="215040"/>
                        <a:pt x="4459366" y="237860"/>
                      </a:cubicBezTo>
                      <a:cubicBezTo>
                        <a:pt x="4462584" y="248978"/>
                        <a:pt x="4464047" y="259510"/>
                        <a:pt x="4465218" y="268580"/>
                      </a:cubicBezTo>
                      <a:cubicBezTo>
                        <a:pt x="4466973" y="277942"/>
                        <a:pt x="4467558" y="286134"/>
                        <a:pt x="4468143" y="292571"/>
                      </a:cubicBezTo>
                      <a:cubicBezTo>
                        <a:pt x="4468728" y="306322"/>
                        <a:pt x="4469314" y="313929"/>
                        <a:pt x="4469314" y="313929"/>
                      </a:cubicBezTo>
                      <a:close/>
                    </a:path>
                  </a:pathLst>
                </a:custGeom>
                <a:solidFill>
                  <a:srgbClr val="272727"/>
                </a:solidFill>
                <a:ln w="2922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4A8ADD-B2C2-478F-A25D-A1CD6DD05CEF}"/>
                    </a:ext>
                  </a:extLst>
                </p:cNvPr>
                <p:cNvSpPr/>
                <p:nvPr/>
              </p:nvSpPr>
              <p:spPr>
                <a:xfrm>
                  <a:off x="10859465" y="1020016"/>
                  <a:ext cx="59976" cy="215406"/>
                </a:xfrm>
                <a:custGeom>
                  <a:avLst/>
                  <a:gdLst>
                    <a:gd name="connsiteX0" fmla="*/ 46519 w 59976"/>
                    <a:gd name="connsiteY0" fmla="*/ 7644 h 215406"/>
                    <a:gd name="connsiteX1" fmla="*/ 35986 w 59976"/>
                    <a:gd name="connsiteY1" fmla="*/ 3256 h 215406"/>
                    <a:gd name="connsiteX2" fmla="*/ 17554 w 59976"/>
                    <a:gd name="connsiteY2" fmla="*/ 37 h 215406"/>
                    <a:gd name="connsiteX3" fmla="*/ 0 w 59976"/>
                    <a:gd name="connsiteY3" fmla="*/ 23150 h 215406"/>
                    <a:gd name="connsiteX4" fmla="*/ 0 w 59976"/>
                    <a:gd name="connsiteY4" fmla="*/ 58551 h 215406"/>
                    <a:gd name="connsiteX5" fmla="*/ 0 w 59976"/>
                    <a:gd name="connsiteY5" fmla="*/ 122917 h 215406"/>
                    <a:gd name="connsiteX6" fmla="*/ 0 w 59976"/>
                    <a:gd name="connsiteY6" fmla="*/ 192256 h 215406"/>
                    <a:gd name="connsiteX7" fmla="*/ 17554 w 59976"/>
                    <a:gd name="connsiteY7" fmla="*/ 215369 h 215406"/>
                    <a:gd name="connsiteX8" fmla="*/ 35986 w 59976"/>
                    <a:gd name="connsiteY8" fmla="*/ 212151 h 215406"/>
                    <a:gd name="connsiteX9" fmla="*/ 46519 w 59976"/>
                    <a:gd name="connsiteY9" fmla="*/ 207763 h 215406"/>
                    <a:gd name="connsiteX10" fmla="*/ 59977 w 59976"/>
                    <a:gd name="connsiteY10" fmla="*/ 189623 h 215406"/>
                    <a:gd name="connsiteX11" fmla="*/ 59977 w 59976"/>
                    <a:gd name="connsiteY11" fmla="*/ 33390 h 215406"/>
                    <a:gd name="connsiteX12" fmla="*/ 46519 w 59976"/>
                    <a:gd name="connsiteY12" fmla="*/ 7644 h 2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76" h="215406">
                      <a:moveTo>
                        <a:pt x="46519" y="7644"/>
                      </a:moveTo>
                      <a:cubicBezTo>
                        <a:pt x="43300" y="6181"/>
                        <a:pt x="39789" y="4718"/>
                        <a:pt x="35986" y="3256"/>
                      </a:cubicBezTo>
                      <a:cubicBezTo>
                        <a:pt x="29842" y="1208"/>
                        <a:pt x="23405" y="-255"/>
                        <a:pt x="17554" y="37"/>
                      </a:cubicBezTo>
                      <a:cubicBezTo>
                        <a:pt x="7607" y="622"/>
                        <a:pt x="0" y="6181"/>
                        <a:pt x="0" y="23150"/>
                      </a:cubicBezTo>
                      <a:lnTo>
                        <a:pt x="0" y="58551"/>
                      </a:lnTo>
                      <a:cubicBezTo>
                        <a:pt x="0" y="132279"/>
                        <a:pt x="0" y="49189"/>
                        <a:pt x="0" y="122917"/>
                      </a:cubicBezTo>
                      <a:lnTo>
                        <a:pt x="0" y="192256"/>
                      </a:lnTo>
                      <a:cubicBezTo>
                        <a:pt x="0" y="209225"/>
                        <a:pt x="7899" y="214784"/>
                        <a:pt x="17554" y="215369"/>
                      </a:cubicBezTo>
                      <a:cubicBezTo>
                        <a:pt x="23405" y="215662"/>
                        <a:pt x="29842" y="214199"/>
                        <a:pt x="35986" y="212151"/>
                      </a:cubicBezTo>
                      <a:cubicBezTo>
                        <a:pt x="39789" y="210688"/>
                        <a:pt x="43593" y="209225"/>
                        <a:pt x="46519" y="207763"/>
                      </a:cubicBezTo>
                      <a:cubicBezTo>
                        <a:pt x="55881" y="203374"/>
                        <a:pt x="59977" y="201033"/>
                        <a:pt x="59977" y="189623"/>
                      </a:cubicBezTo>
                      <a:lnTo>
                        <a:pt x="59977" y="33390"/>
                      </a:lnTo>
                      <a:cubicBezTo>
                        <a:pt x="59977" y="19054"/>
                        <a:pt x="59392" y="13788"/>
                        <a:pt x="46519" y="7644"/>
                      </a:cubicBezTo>
                      <a:close/>
                    </a:path>
                  </a:pathLst>
                </a:custGeom>
                <a:solidFill>
                  <a:srgbClr val="272727"/>
                </a:solidFill>
                <a:ln w="2922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0719BC-46BC-453F-BADA-4E9FF70FA1A7}"/>
                    </a:ext>
                  </a:extLst>
                </p:cNvPr>
                <p:cNvSpPr/>
                <p:nvPr/>
              </p:nvSpPr>
              <p:spPr>
                <a:xfrm>
                  <a:off x="10296166" y="502203"/>
                  <a:ext cx="295039" cy="59977"/>
                </a:xfrm>
                <a:custGeom>
                  <a:avLst/>
                  <a:gdLst>
                    <a:gd name="connsiteX0" fmla="*/ 10340 w 295039"/>
                    <a:gd name="connsiteY0" fmla="*/ 13458 h 59977"/>
                    <a:gd name="connsiteX1" fmla="*/ 4489 w 295039"/>
                    <a:gd name="connsiteY1" fmla="*/ 23991 h 59977"/>
                    <a:gd name="connsiteX2" fmla="*/ 100 w 295039"/>
                    <a:gd name="connsiteY2" fmla="*/ 42423 h 59977"/>
                    <a:gd name="connsiteX3" fmla="*/ 31697 w 295039"/>
                    <a:gd name="connsiteY3" fmla="*/ 59977 h 59977"/>
                    <a:gd name="connsiteX4" fmla="*/ 80264 w 295039"/>
                    <a:gd name="connsiteY4" fmla="*/ 59977 h 59977"/>
                    <a:gd name="connsiteX5" fmla="*/ 168328 w 295039"/>
                    <a:gd name="connsiteY5" fmla="*/ 59977 h 59977"/>
                    <a:gd name="connsiteX6" fmla="*/ 263414 w 295039"/>
                    <a:gd name="connsiteY6" fmla="*/ 59977 h 59977"/>
                    <a:gd name="connsiteX7" fmla="*/ 295011 w 295039"/>
                    <a:gd name="connsiteY7" fmla="*/ 42423 h 59977"/>
                    <a:gd name="connsiteX8" fmla="*/ 290623 w 295039"/>
                    <a:gd name="connsiteY8" fmla="*/ 23991 h 59977"/>
                    <a:gd name="connsiteX9" fmla="*/ 284772 w 295039"/>
                    <a:gd name="connsiteY9" fmla="*/ 13458 h 59977"/>
                    <a:gd name="connsiteX10" fmla="*/ 259903 w 295039"/>
                    <a:gd name="connsiteY10" fmla="*/ 0 h 59977"/>
                    <a:gd name="connsiteX11" fmla="*/ 46034 w 295039"/>
                    <a:gd name="connsiteY11" fmla="*/ 0 h 59977"/>
                    <a:gd name="connsiteX12" fmla="*/ 10925 w 295039"/>
                    <a:gd name="connsiteY12" fmla="*/ 13458 h 5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39" h="59977">
                      <a:moveTo>
                        <a:pt x="10340" y="13458"/>
                      </a:moveTo>
                      <a:cubicBezTo>
                        <a:pt x="8292" y="16677"/>
                        <a:pt x="6244" y="20187"/>
                        <a:pt x="4489" y="23991"/>
                      </a:cubicBezTo>
                      <a:cubicBezTo>
                        <a:pt x="1563" y="30135"/>
                        <a:pt x="-485" y="36571"/>
                        <a:pt x="100" y="42423"/>
                      </a:cubicBezTo>
                      <a:cubicBezTo>
                        <a:pt x="685" y="52370"/>
                        <a:pt x="8584" y="59977"/>
                        <a:pt x="31697" y="59977"/>
                      </a:cubicBezTo>
                      <a:lnTo>
                        <a:pt x="80264" y="59977"/>
                      </a:lnTo>
                      <a:cubicBezTo>
                        <a:pt x="181201" y="59977"/>
                        <a:pt x="67391" y="59977"/>
                        <a:pt x="168328" y="59977"/>
                      </a:cubicBezTo>
                      <a:lnTo>
                        <a:pt x="263414" y="59977"/>
                      </a:lnTo>
                      <a:cubicBezTo>
                        <a:pt x="286527" y="59977"/>
                        <a:pt x="294134" y="52078"/>
                        <a:pt x="295011" y="42423"/>
                      </a:cubicBezTo>
                      <a:cubicBezTo>
                        <a:pt x="295304" y="36571"/>
                        <a:pt x="293256" y="30135"/>
                        <a:pt x="290623" y="23991"/>
                      </a:cubicBezTo>
                      <a:cubicBezTo>
                        <a:pt x="288867" y="20187"/>
                        <a:pt x="286819" y="16384"/>
                        <a:pt x="284772" y="13458"/>
                      </a:cubicBezTo>
                      <a:cubicBezTo>
                        <a:pt x="278627" y="4096"/>
                        <a:pt x="275702" y="0"/>
                        <a:pt x="259903" y="0"/>
                      </a:cubicBezTo>
                      <a:lnTo>
                        <a:pt x="46034" y="0"/>
                      </a:lnTo>
                      <a:cubicBezTo>
                        <a:pt x="26431" y="0"/>
                        <a:pt x="19117" y="585"/>
                        <a:pt x="10925" y="13458"/>
                      </a:cubicBezTo>
                      <a:close/>
                    </a:path>
                  </a:pathLst>
                </a:custGeom>
                <a:solidFill>
                  <a:srgbClr val="272727"/>
                </a:solidFill>
                <a:ln w="2922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1D8CDA1-BD66-428B-8138-FDD1DD83FE25}"/>
                    </a:ext>
                  </a:extLst>
                </p:cNvPr>
                <p:cNvSpPr/>
                <p:nvPr/>
              </p:nvSpPr>
              <p:spPr>
                <a:xfrm>
                  <a:off x="10859465" y="1309076"/>
                  <a:ext cx="59976" cy="215406"/>
                </a:xfrm>
                <a:custGeom>
                  <a:avLst/>
                  <a:gdLst>
                    <a:gd name="connsiteX0" fmla="*/ 46519 w 59976"/>
                    <a:gd name="connsiteY0" fmla="*/ 7644 h 215406"/>
                    <a:gd name="connsiteX1" fmla="*/ 35986 w 59976"/>
                    <a:gd name="connsiteY1" fmla="*/ 3256 h 215406"/>
                    <a:gd name="connsiteX2" fmla="*/ 17554 w 59976"/>
                    <a:gd name="connsiteY2" fmla="*/ 37 h 215406"/>
                    <a:gd name="connsiteX3" fmla="*/ 0 w 59976"/>
                    <a:gd name="connsiteY3" fmla="*/ 23150 h 215406"/>
                    <a:gd name="connsiteX4" fmla="*/ 0 w 59976"/>
                    <a:gd name="connsiteY4" fmla="*/ 58551 h 215406"/>
                    <a:gd name="connsiteX5" fmla="*/ 0 w 59976"/>
                    <a:gd name="connsiteY5" fmla="*/ 122917 h 215406"/>
                    <a:gd name="connsiteX6" fmla="*/ 0 w 59976"/>
                    <a:gd name="connsiteY6" fmla="*/ 192256 h 215406"/>
                    <a:gd name="connsiteX7" fmla="*/ 17554 w 59976"/>
                    <a:gd name="connsiteY7" fmla="*/ 215369 h 215406"/>
                    <a:gd name="connsiteX8" fmla="*/ 35986 w 59976"/>
                    <a:gd name="connsiteY8" fmla="*/ 212151 h 215406"/>
                    <a:gd name="connsiteX9" fmla="*/ 46519 w 59976"/>
                    <a:gd name="connsiteY9" fmla="*/ 207763 h 215406"/>
                    <a:gd name="connsiteX10" fmla="*/ 59977 w 59976"/>
                    <a:gd name="connsiteY10" fmla="*/ 189623 h 215406"/>
                    <a:gd name="connsiteX11" fmla="*/ 59977 w 59976"/>
                    <a:gd name="connsiteY11" fmla="*/ 33390 h 215406"/>
                    <a:gd name="connsiteX12" fmla="*/ 46519 w 59976"/>
                    <a:gd name="connsiteY12" fmla="*/ 7644 h 2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76" h="215406">
                      <a:moveTo>
                        <a:pt x="46519" y="7644"/>
                      </a:moveTo>
                      <a:cubicBezTo>
                        <a:pt x="43300" y="6181"/>
                        <a:pt x="39789" y="4718"/>
                        <a:pt x="35986" y="3256"/>
                      </a:cubicBezTo>
                      <a:cubicBezTo>
                        <a:pt x="29842" y="1208"/>
                        <a:pt x="23405" y="-255"/>
                        <a:pt x="17554" y="37"/>
                      </a:cubicBezTo>
                      <a:cubicBezTo>
                        <a:pt x="7607" y="622"/>
                        <a:pt x="0" y="6181"/>
                        <a:pt x="0" y="23150"/>
                      </a:cubicBezTo>
                      <a:lnTo>
                        <a:pt x="0" y="58551"/>
                      </a:lnTo>
                      <a:cubicBezTo>
                        <a:pt x="0" y="132279"/>
                        <a:pt x="0" y="49189"/>
                        <a:pt x="0" y="122917"/>
                      </a:cubicBezTo>
                      <a:lnTo>
                        <a:pt x="0" y="192256"/>
                      </a:lnTo>
                      <a:cubicBezTo>
                        <a:pt x="0" y="209225"/>
                        <a:pt x="7899" y="214784"/>
                        <a:pt x="17554" y="215369"/>
                      </a:cubicBezTo>
                      <a:cubicBezTo>
                        <a:pt x="23405" y="215662"/>
                        <a:pt x="29842" y="214199"/>
                        <a:pt x="35986" y="212151"/>
                      </a:cubicBezTo>
                      <a:cubicBezTo>
                        <a:pt x="39789" y="210688"/>
                        <a:pt x="43593" y="209225"/>
                        <a:pt x="46519" y="207763"/>
                      </a:cubicBezTo>
                      <a:cubicBezTo>
                        <a:pt x="55881" y="203374"/>
                        <a:pt x="59977" y="201034"/>
                        <a:pt x="59977" y="189623"/>
                      </a:cubicBezTo>
                      <a:lnTo>
                        <a:pt x="59977" y="33390"/>
                      </a:lnTo>
                      <a:cubicBezTo>
                        <a:pt x="59977" y="19054"/>
                        <a:pt x="59392" y="13788"/>
                        <a:pt x="46519" y="7644"/>
                      </a:cubicBezTo>
                      <a:close/>
                    </a:path>
                  </a:pathLst>
                </a:custGeom>
                <a:solidFill>
                  <a:srgbClr val="272727"/>
                </a:solidFill>
                <a:ln w="2922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476EBC6-9787-49C5-97E6-1D9130D98F3B}"/>
                    </a:ext>
                  </a:extLst>
                </p:cNvPr>
                <p:cNvSpPr/>
                <p:nvPr/>
              </p:nvSpPr>
              <p:spPr>
                <a:xfrm>
                  <a:off x="6460076" y="546088"/>
                  <a:ext cx="4414310" cy="5756917"/>
                </a:xfrm>
                <a:custGeom>
                  <a:avLst/>
                  <a:gdLst>
                    <a:gd name="connsiteX0" fmla="*/ 287012 w 4414310"/>
                    <a:gd name="connsiteY0" fmla="*/ 5756625 h 5756917"/>
                    <a:gd name="connsiteX1" fmla="*/ 247515 w 4414310"/>
                    <a:gd name="connsiteY1" fmla="*/ 5753992 h 5756917"/>
                    <a:gd name="connsiteX2" fmla="*/ 194560 w 4414310"/>
                    <a:gd name="connsiteY2" fmla="*/ 5741411 h 5756917"/>
                    <a:gd name="connsiteX3" fmla="*/ 83968 w 4414310"/>
                    <a:gd name="connsiteY3" fmla="*/ 5672365 h 5756917"/>
                    <a:gd name="connsiteX4" fmla="*/ 14043 w 4414310"/>
                    <a:gd name="connsiteY4" fmla="*/ 5558262 h 5756917"/>
                    <a:gd name="connsiteX5" fmla="*/ 0 w 4414310"/>
                    <a:gd name="connsiteY5" fmla="*/ 5469320 h 5756917"/>
                    <a:gd name="connsiteX6" fmla="*/ 0 w 4414310"/>
                    <a:gd name="connsiteY6" fmla="*/ 286719 h 5756917"/>
                    <a:gd name="connsiteX7" fmla="*/ 16969 w 4414310"/>
                    <a:gd name="connsiteY7" fmla="*/ 189293 h 5756917"/>
                    <a:gd name="connsiteX8" fmla="*/ 34523 w 4414310"/>
                    <a:gd name="connsiteY8" fmla="*/ 150089 h 5756917"/>
                    <a:gd name="connsiteX9" fmla="*/ 83968 w 4414310"/>
                    <a:gd name="connsiteY9" fmla="*/ 83968 h 5756917"/>
                    <a:gd name="connsiteX10" fmla="*/ 194560 w 4414310"/>
                    <a:gd name="connsiteY10" fmla="*/ 15214 h 5756917"/>
                    <a:gd name="connsiteX11" fmla="*/ 247515 w 4414310"/>
                    <a:gd name="connsiteY11" fmla="*/ 2633 h 5756917"/>
                    <a:gd name="connsiteX12" fmla="*/ 287012 w 4414310"/>
                    <a:gd name="connsiteY12" fmla="*/ 0 h 5756917"/>
                    <a:gd name="connsiteX13" fmla="*/ 4127298 w 4414310"/>
                    <a:gd name="connsiteY13" fmla="*/ 0 h 5756917"/>
                    <a:gd name="connsiteX14" fmla="*/ 4173817 w 4414310"/>
                    <a:gd name="connsiteY14" fmla="*/ 3803 h 5756917"/>
                    <a:gd name="connsiteX15" fmla="*/ 4330343 w 4414310"/>
                    <a:gd name="connsiteY15" fmla="*/ 84260 h 5756917"/>
                    <a:gd name="connsiteX16" fmla="*/ 4379787 w 4414310"/>
                    <a:gd name="connsiteY16" fmla="*/ 150381 h 5756917"/>
                    <a:gd name="connsiteX17" fmla="*/ 4397341 w 4414310"/>
                    <a:gd name="connsiteY17" fmla="*/ 189586 h 5756917"/>
                    <a:gd name="connsiteX18" fmla="*/ 4414310 w 4414310"/>
                    <a:gd name="connsiteY18" fmla="*/ 287012 h 5756917"/>
                    <a:gd name="connsiteX19" fmla="*/ 4414310 w 4414310"/>
                    <a:gd name="connsiteY19" fmla="*/ 5469613 h 5756917"/>
                    <a:gd name="connsiteX20" fmla="*/ 4400267 w 4414310"/>
                    <a:gd name="connsiteY20" fmla="*/ 5558555 h 5756917"/>
                    <a:gd name="connsiteX21" fmla="*/ 4330343 w 4414310"/>
                    <a:gd name="connsiteY21" fmla="*/ 5672657 h 5756917"/>
                    <a:gd name="connsiteX22" fmla="*/ 4173817 w 4414310"/>
                    <a:gd name="connsiteY22" fmla="*/ 5753114 h 5756917"/>
                    <a:gd name="connsiteX23" fmla="*/ 4127298 w 4414310"/>
                    <a:gd name="connsiteY23" fmla="*/ 5756918 h 5756917"/>
                    <a:gd name="connsiteX24" fmla="*/ 287012 w 4414310"/>
                    <a:gd name="connsiteY24" fmla="*/ 5756918 h 575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14310" h="5756917">
                      <a:moveTo>
                        <a:pt x="287012" y="5756625"/>
                      </a:moveTo>
                      <a:cubicBezTo>
                        <a:pt x="273846" y="5756625"/>
                        <a:pt x="260681" y="5755747"/>
                        <a:pt x="247515" y="5753992"/>
                      </a:cubicBezTo>
                      <a:cubicBezTo>
                        <a:pt x="229668" y="5751651"/>
                        <a:pt x="211821" y="5747263"/>
                        <a:pt x="194560" y="5741411"/>
                      </a:cubicBezTo>
                      <a:cubicBezTo>
                        <a:pt x="153307" y="5727368"/>
                        <a:pt x="114980" y="5703669"/>
                        <a:pt x="83968" y="5672365"/>
                      </a:cubicBezTo>
                      <a:cubicBezTo>
                        <a:pt x="52078" y="5640474"/>
                        <a:pt x="27794" y="5600977"/>
                        <a:pt x="14043" y="5558262"/>
                      </a:cubicBezTo>
                      <a:cubicBezTo>
                        <a:pt x="4681" y="5529590"/>
                        <a:pt x="0" y="5499748"/>
                        <a:pt x="0" y="5469320"/>
                      </a:cubicBezTo>
                      <a:lnTo>
                        <a:pt x="0" y="286719"/>
                      </a:lnTo>
                      <a:cubicBezTo>
                        <a:pt x="0" y="253366"/>
                        <a:pt x="5851" y="220598"/>
                        <a:pt x="16969" y="189293"/>
                      </a:cubicBezTo>
                      <a:cubicBezTo>
                        <a:pt x="21943" y="175835"/>
                        <a:pt x="27794" y="162669"/>
                        <a:pt x="34523" y="150089"/>
                      </a:cubicBezTo>
                      <a:cubicBezTo>
                        <a:pt x="47689" y="125805"/>
                        <a:pt x="64366" y="103570"/>
                        <a:pt x="83968" y="83968"/>
                      </a:cubicBezTo>
                      <a:cubicBezTo>
                        <a:pt x="114980" y="52955"/>
                        <a:pt x="153307" y="28965"/>
                        <a:pt x="194560" y="15214"/>
                      </a:cubicBezTo>
                      <a:cubicBezTo>
                        <a:pt x="211821" y="9362"/>
                        <a:pt x="229668" y="5266"/>
                        <a:pt x="247515" y="2633"/>
                      </a:cubicBezTo>
                      <a:cubicBezTo>
                        <a:pt x="260388" y="878"/>
                        <a:pt x="273846" y="0"/>
                        <a:pt x="287012" y="0"/>
                      </a:cubicBezTo>
                      <a:lnTo>
                        <a:pt x="4127298" y="0"/>
                      </a:lnTo>
                      <a:cubicBezTo>
                        <a:pt x="4142804" y="0"/>
                        <a:pt x="4158603" y="1170"/>
                        <a:pt x="4173817" y="3803"/>
                      </a:cubicBezTo>
                      <a:cubicBezTo>
                        <a:pt x="4233209" y="13458"/>
                        <a:pt x="4287335" y="41252"/>
                        <a:pt x="4330343" y="84260"/>
                      </a:cubicBezTo>
                      <a:cubicBezTo>
                        <a:pt x="4349945" y="103863"/>
                        <a:pt x="4366621" y="126098"/>
                        <a:pt x="4379787" y="150381"/>
                      </a:cubicBezTo>
                      <a:cubicBezTo>
                        <a:pt x="4386516" y="162962"/>
                        <a:pt x="4392660" y="176128"/>
                        <a:pt x="4397341" y="189586"/>
                      </a:cubicBezTo>
                      <a:cubicBezTo>
                        <a:pt x="4408459" y="220891"/>
                        <a:pt x="4414310" y="253659"/>
                        <a:pt x="4414310" y="287012"/>
                      </a:cubicBezTo>
                      <a:lnTo>
                        <a:pt x="4414310" y="5469613"/>
                      </a:lnTo>
                      <a:cubicBezTo>
                        <a:pt x="4414310" y="5500040"/>
                        <a:pt x="4409629" y="5529882"/>
                        <a:pt x="4400267" y="5558555"/>
                      </a:cubicBezTo>
                      <a:cubicBezTo>
                        <a:pt x="4386516" y="5601270"/>
                        <a:pt x="4362233" y="5640767"/>
                        <a:pt x="4330343" y="5672657"/>
                      </a:cubicBezTo>
                      <a:cubicBezTo>
                        <a:pt x="4287627" y="5715665"/>
                        <a:pt x="4233501" y="5743167"/>
                        <a:pt x="4173817" y="5753114"/>
                      </a:cubicBezTo>
                      <a:cubicBezTo>
                        <a:pt x="4158603" y="5755455"/>
                        <a:pt x="4142804" y="5756918"/>
                        <a:pt x="4127298" y="5756918"/>
                      </a:cubicBezTo>
                      <a:lnTo>
                        <a:pt x="287012" y="5756918"/>
                      </a:lnTo>
                      <a:close/>
                    </a:path>
                  </a:pathLst>
                </a:custGeom>
                <a:solidFill>
                  <a:srgbClr val="343434"/>
                </a:solidFill>
                <a:ln w="2922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5D61CCC-3620-4CBF-AD37-B46A799C4125}"/>
                    </a:ext>
                  </a:extLst>
                </p:cNvPr>
                <p:cNvSpPr/>
                <p:nvPr/>
              </p:nvSpPr>
              <p:spPr>
                <a:xfrm>
                  <a:off x="6640592" y="725142"/>
                  <a:ext cx="4053277" cy="5397932"/>
                </a:xfrm>
                <a:custGeom>
                  <a:avLst/>
                  <a:gdLst>
                    <a:gd name="connsiteX0" fmla="*/ 3983353 w 4053277"/>
                    <a:gd name="connsiteY0" fmla="*/ 0 h 5397932"/>
                    <a:gd name="connsiteX1" fmla="*/ 4053278 w 4053277"/>
                    <a:gd name="connsiteY1" fmla="*/ 69924 h 5397932"/>
                    <a:gd name="connsiteX2" fmla="*/ 4053278 w 4053277"/>
                    <a:gd name="connsiteY2" fmla="*/ 5328008 h 5397932"/>
                    <a:gd name="connsiteX3" fmla="*/ 3983353 w 4053277"/>
                    <a:gd name="connsiteY3" fmla="*/ 5397933 h 5397932"/>
                    <a:gd name="connsiteX4" fmla="*/ 69925 w 4053277"/>
                    <a:gd name="connsiteY4" fmla="*/ 5397933 h 5397932"/>
                    <a:gd name="connsiteX5" fmla="*/ 0 w 4053277"/>
                    <a:gd name="connsiteY5" fmla="*/ 5328008 h 5397932"/>
                    <a:gd name="connsiteX6" fmla="*/ 0 w 4053277"/>
                    <a:gd name="connsiteY6" fmla="*/ 69924 h 5397932"/>
                    <a:gd name="connsiteX7" fmla="*/ 69925 w 4053277"/>
                    <a:gd name="connsiteY7" fmla="*/ 0 h 53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277" h="5397932">
                      <a:moveTo>
                        <a:pt x="3983353" y="0"/>
                      </a:moveTo>
                      <a:cubicBezTo>
                        <a:pt x="4021971" y="0"/>
                        <a:pt x="4053278" y="31306"/>
                        <a:pt x="4053278" y="69924"/>
                      </a:cubicBezTo>
                      <a:lnTo>
                        <a:pt x="4053278" y="5328008"/>
                      </a:lnTo>
                      <a:cubicBezTo>
                        <a:pt x="4053278" y="5366627"/>
                        <a:pt x="4021971" y="5397933"/>
                        <a:pt x="3983353" y="5397933"/>
                      </a:cubicBezTo>
                      <a:lnTo>
                        <a:pt x="69925" y="5397933"/>
                      </a:lnTo>
                      <a:cubicBezTo>
                        <a:pt x="31306" y="5397933"/>
                        <a:pt x="0" y="5366627"/>
                        <a:pt x="0" y="5328008"/>
                      </a:cubicBezTo>
                      <a:lnTo>
                        <a:pt x="0" y="69924"/>
                      </a:lnTo>
                      <a:cubicBezTo>
                        <a:pt x="0" y="31306"/>
                        <a:pt x="31306" y="0"/>
                        <a:pt x="69925" y="0"/>
                      </a:cubicBezTo>
                      <a:close/>
                    </a:path>
                  </a:pathLst>
                </a:custGeom>
                <a:solidFill>
                  <a:schemeClr val="bg1"/>
                </a:solidFill>
                <a:ln w="2922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3ABDAD6-E91D-4203-A953-4047AA60C833}"/>
                    </a:ext>
                  </a:extLst>
                </p:cNvPr>
                <p:cNvSpPr/>
                <p:nvPr/>
              </p:nvSpPr>
              <p:spPr>
                <a:xfrm>
                  <a:off x="8626856" y="586755"/>
                  <a:ext cx="80749" cy="80749"/>
                </a:xfrm>
                <a:custGeom>
                  <a:avLst/>
                  <a:gdLst>
                    <a:gd name="connsiteX0" fmla="*/ 80749 w 80749"/>
                    <a:gd name="connsiteY0" fmla="*/ 40375 h 80749"/>
                    <a:gd name="connsiteX1" fmla="*/ 40375 w 80749"/>
                    <a:gd name="connsiteY1" fmla="*/ 80750 h 80749"/>
                    <a:gd name="connsiteX2" fmla="*/ 0 w 80749"/>
                    <a:gd name="connsiteY2" fmla="*/ 40375 h 80749"/>
                    <a:gd name="connsiteX3" fmla="*/ 40375 w 80749"/>
                    <a:gd name="connsiteY3" fmla="*/ 0 h 80749"/>
                    <a:gd name="connsiteX4" fmla="*/ 80749 w 80749"/>
                    <a:gd name="connsiteY4" fmla="*/ 40375 h 8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49" h="80749">
                      <a:moveTo>
                        <a:pt x="80749" y="40375"/>
                      </a:moveTo>
                      <a:cubicBezTo>
                        <a:pt x="80749" y="62610"/>
                        <a:pt x="62610" y="80750"/>
                        <a:pt x="40375" y="80750"/>
                      </a:cubicBezTo>
                      <a:cubicBezTo>
                        <a:pt x="18139" y="80750"/>
                        <a:pt x="0" y="62610"/>
                        <a:pt x="0" y="40375"/>
                      </a:cubicBezTo>
                      <a:cubicBezTo>
                        <a:pt x="0" y="18139"/>
                        <a:pt x="18139" y="0"/>
                        <a:pt x="40375" y="0"/>
                      </a:cubicBezTo>
                      <a:cubicBezTo>
                        <a:pt x="62610" y="0"/>
                        <a:pt x="80749" y="18139"/>
                        <a:pt x="80749" y="40375"/>
                      </a:cubicBezTo>
                      <a:close/>
                    </a:path>
                  </a:pathLst>
                </a:custGeom>
                <a:solidFill>
                  <a:srgbClr val="272727"/>
                </a:solidFill>
                <a:ln w="2922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3ACB1ABF-E88F-46B2-8A3F-EB3B565BA6BF}"/>
                    </a:ext>
                  </a:extLst>
                </p:cNvPr>
                <p:cNvSpPr/>
                <p:nvPr/>
              </p:nvSpPr>
              <p:spPr>
                <a:xfrm>
                  <a:off x="6631815" y="716657"/>
                  <a:ext cx="4070831" cy="5415194"/>
                </a:xfrm>
                <a:custGeom>
                  <a:avLst/>
                  <a:gdLst>
                    <a:gd name="connsiteX0" fmla="*/ 3992130 w 4070831"/>
                    <a:gd name="connsiteY0" fmla="*/ 5415195 h 5415194"/>
                    <a:gd name="connsiteX1" fmla="*/ 78702 w 4070831"/>
                    <a:gd name="connsiteY1" fmla="*/ 5415195 h 5415194"/>
                    <a:gd name="connsiteX2" fmla="*/ 0 w 4070831"/>
                    <a:gd name="connsiteY2" fmla="*/ 5336493 h 5415194"/>
                    <a:gd name="connsiteX3" fmla="*/ 0 w 4070831"/>
                    <a:gd name="connsiteY3" fmla="*/ 78702 h 5415194"/>
                    <a:gd name="connsiteX4" fmla="*/ 78702 w 4070831"/>
                    <a:gd name="connsiteY4" fmla="*/ 0 h 5415194"/>
                    <a:gd name="connsiteX5" fmla="*/ 3992130 w 4070831"/>
                    <a:gd name="connsiteY5" fmla="*/ 0 h 5415194"/>
                    <a:gd name="connsiteX6" fmla="*/ 4070832 w 4070831"/>
                    <a:gd name="connsiteY6" fmla="*/ 78702 h 5415194"/>
                    <a:gd name="connsiteX7" fmla="*/ 4070832 w 4070831"/>
                    <a:gd name="connsiteY7" fmla="*/ 5336493 h 5415194"/>
                    <a:gd name="connsiteX8" fmla="*/ 3992130 w 4070831"/>
                    <a:gd name="connsiteY8" fmla="*/ 5415195 h 5415194"/>
                    <a:gd name="connsiteX9" fmla="*/ 78702 w 4070831"/>
                    <a:gd name="connsiteY9" fmla="*/ 17262 h 5415194"/>
                    <a:gd name="connsiteX10" fmla="*/ 17554 w 4070831"/>
                    <a:gd name="connsiteY10" fmla="*/ 78409 h 5415194"/>
                    <a:gd name="connsiteX11" fmla="*/ 17554 w 4070831"/>
                    <a:gd name="connsiteY11" fmla="*/ 5336493 h 5415194"/>
                    <a:gd name="connsiteX12" fmla="*/ 78702 w 4070831"/>
                    <a:gd name="connsiteY12" fmla="*/ 5397641 h 5415194"/>
                    <a:gd name="connsiteX13" fmla="*/ 3992130 w 4070831"/>
                    <a:gd name="connsiteY13" fmla="*/ 5397641 h 5415194"/>
                    <a:gd name="connsiteX14" fmla="*/ 4053278 w 4070831"/>
                    <a:gd name="connsiteY14" fmla="*/ 5336493 h 5415194"/>
                    <a:gd name="connsiteX15" fmla="*/ 4053278 w 4070831"/>
                    <a:gd name="connsiteY15" fmla="*/ 78702 h 5415194"/>
                    <a:gd name="connsiteX16" fmla="*/ 3992130 w 4070831"/>
                    <a:gd name="connsiteY16" fmla="*/ 17554 h 5415194"/>
                    <a:gd name="connsiteX17" fmla="*/ 78702 w 4070831"/>
                    <a:gd name="connsiteY17" fmla="*/ 17554 h 5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0831" h="5415194">
                      <a:moveTo>
                        <a:pt x="3992130" y="5415195"/>
                      </a:moveTo>
                      <a:lnTo>
                        <a:pt x="78702" y="5415195"/>
                      </a:lnTo>
                      <a:cubicBezTo>
                        <a:pt x="35401" y="5415195"/>
                        <a:pt x="0" y="5379794"/>
                        <a:pt x="0" y="5336493"/>
                      </a:cubicBezTo>
                      <a:lnTo>
                        <a:pt x="0" y="78702"/>
                      </a:lnTo>
                      <a:cubicBezTo>
                        <a:pt x="0" y="35401"/>
                        <a:pt x="35401" y="0"/>
                        <a:pt x="78702" y="0"/>
                      </a:cubicBezTo>
                      <a:lnTo>
                        <a:pt x="3992130" y="0"/>
                      </a:lnTo>
                      <a:cubicBezTo>
                        <a:pt x="4035431" y="0"/>
                        <a:pt x="4070832" y="35401"/>
                        <a:pt x="4070832" y="78702"/>
                      </a:cubicBezTo>
                      <a:lnTo>
                        <a:pt x="4070832" y="5336493"/>
                      </a:lnTo>
                      <a:cubicBezTo>
                        <a:pt x="4070832" y="5379794"/>
                        <a:pt x="4035431" y="5415195"/>
                        <a:pt x="3992130" y="5415195"/>
                      </a:cubicBezTo>
                      <a:close/>
                      <a:moveTo>
                        <a:pt x="78702" y="17262"/>
                      </a:moveTo>
                      <a:cubicBezTo>
                        <a:pt x="45056" y="17262"/>
                        <a:pt x="17554" y="44763"/>
                        <a:pt x="17554" y="78409"/>
                      </a:cubicBezTo>
                      <a:lnTo>
                        <a:pt x="17554" y="5336493"/>
                      </a:lnTo>
                      <a:cubicBezTo>
                        <a:pt x="17554" y="5370139"/>
                        <a:pt x="45056" y="5397641"/>
                        <a:pt x="78702" y="5397641"/>
                      </a:cubicBezTo>
                      <a:lnTo>
                        <a:pt x="3992130" y="5397641"/>
                      </a:lnTo>
                      <a:cubicBezTo>
                        <a:pt x="4025776" y="5397641"/>
                        <a:pt x="4053278" y="5370139"/>
                        <a:pt x="4053278" y="5336493"/>
                      </a:cubicBezTo>
                      <a:lnTo>
                        <a:pt x="4053278" y="78702"/>
                      </a:lnTo>
                      <a:cubicBezTo>
                        <a:pt x="4053278" y="45056"/>
                        <a:pt x="4025776" y="17554"/>
                        <a:pt x="3992130" y="17554"/>
                      </a:cubicBezTo>
                      <a:lnTo>
                        <a:pt x="78702" y="17554"/>
                      </a:lnTo>
                      <a:close/>
                    </a:path>
                  </a:pathLst>
                </a:custGeom>
                <a:solidFill>
                  <a:srgbClr val="E5E5E5"/>
                </a:solidFill>
                <a:ln w="2922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0ED5643-F1D3-4C0F-B12B-FBA92E5F7624}"/>
                    </a:ext>
                  </a:extLst>
                </p:cNvPr>
                <p:cNvSpPr/>
                <p:nvPr/>
              </p:nvSpPr>
              <p:spPr>
                <a:xfrm>
                  <a:off x="6631815" y="716657"/>
                  <a:ext cx="4070831" cy="5415194"/>
                </a:xfrm>
                <a:custGeom>
                  <a:avLst/>
                  <a:gdLst>
                    <a:gd name="connsiteX0" fmla="*/ 3992130 w 4070831"/>
                    <a:gd name="connsiteY0" fmla="*/ 5415195 h 5415194"/>
                    <a:gd name="connsiteX1" fmla="*/ 78702 w 4070831"/>
                    <a:gd name="connsiteY1" fmla="*/ 5415195 h 5415194"/>
                    <a:gd name="connsiteX2" fmla="*/ 0 w 4070831"/>
                    <a:gd name="connsiteY2" fmla="*/ 5336493 h 5415194"/>
                    <a:gd name="connsiteX3" fmla="*/ 0 w 4070831"/>
                    <a:gd name="connsiteY3" fmla="*/ 78702 h 5415194"/>
                    <a:gd name="connsiteX4" fmla="*/ 78702 w 4070831"/>
                    <a:gd name="connsiteY4" fmla="*/ 0 h 5415194"/>
                    <a:gd name="connsiteX5" fmla="*/ 3992130 w 4070831"/>
                    <a:gd name="connsiteY5" fmla="*/ 0 h 5415194"/>
                    <a:gd name="connsiteX6" fmla="*/ 4070832 w 4070831"/>
                    <a:gd name="connsiteY6" fmla="*/ 78702 h 5415194"/>
                    <a:gd name="connsiteX7" fmla="*/ 4070832 w 4070831"/>
                    <a:gd name="connsiteY7" fmla="*/ 5336493 h 5415194"/>
                    <a:gd name="connsiteX8" fmla="*/ 3992130 w 4070831"/>
                    <a:gd name="connsiteY8" fmla="*/ 5415195 h 5415194"/>
                    <a:gd name="connsiteX9" fmla="*/ 78702 w 4070831"/>
                    <a:gd name="connsiteY9" fmla="*/ 17262 h 5415194"/>
                    <a:gd name="connsiteX10" fmla="*/ 17554 w 4070831"/>
                    <a:gd name="connsiteY10" fmla="*/ 78409 h 5415194"/>
                    <a:gd name="connsiteX11" fmla="*/ 17554 w 4070831"/>
                    <a:gd name="connsiteY11" fmla="*/ 5336493 h 5415194"/>
                    <a:gd name="connsiteX12" fmla="*/ 78702 w 4070831"/>
                    <a:gd name="connsiteY12" fmla="*/ 5397641 h 5415194"/>
                    <a:gd name="connsiteX13" fmla="*/ 3992130 w 4070831"/>
                    <a:gd name="connsiteY13" fmla="*/ 5397641 h 5415194"/>
                    <a:gd name="connsiteX14" fmla="*/ 4053278 w 4070831"/>
                    <a:gd name="connsiteY14" fmla="*/ 5336493 h 5415194"/>
                    <a:gd name="connsiteX15" fmla="*/ 4053278 w 4070831"/>
                    <a:gd name="connsiteY15" fmla="*/ 78702 h 5415194"/>
                    <a:gd name="connsiteX16" fmla="*/ 3992130 w 4070831"/>
                    <a:gd name="connsiteY16" fmla="*/ 17554 h 5415194"/>
                    <a:gd name="connsiteX17" fmla="*/ 78702 w 4070831"/>
                    <a:gd name="connsiteY17" fmla="*/ 17554 h 5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0831" h="5415194">
                      <a:moveTo>
                        <a:pt x="3992130" y="5415195"/>
                      </a:moveTo>
                      <a:lnTo>
                        <a:pt x="78702" y="5415195"/>
                      </a:lnTo>
                      <a:cubicBezTo>
                        <a:pt x="35401" y="5415195"/>
                        <a:pt x="0" y="5379794"/>
                        <a:pt x="0" y="5336493"/>
                      </a:cubicBezTo>
                      <a:lnTo>
                        <a:pt x="0" y="78702"/>
                      </a:lnTo>
                      <a:cubicBezTo>
                        <a:pt x="0" y="35401"/>
                        <a:pt x="35401" y="0"/>
                        <a:pt x="78702" y="0"/>
                      </a:cubicBezTo>
                      <a:lnTo>
                        <a:pt x="3992130" y="0"/>
                      </a:lnTo>
                      <a:cubicBezTo>
                        <a:pt x="4035431" y="0"/>
                        <a:pt x="4070832" y="35401"/>
                        <a:pt x="4070832" y="78702"/>
                      </a:cubicBezTo>
                      <a:lnTo>
                        <a:pt x="4070832" y="5336493"/>
                      </a:lnTo>
                      <a:cubicBezTo>
                        <a:pt x="4070832" y="5379794"/>
                        <a:pt x="4035431" y="5415195"/>
                        <a:pt x="3992130" y="5415195"/>
                      </a:cubicBezTo>
                      <a:close/>
                      <a:moveTo>
                        <a:pt x="78702" y="17262"/>
                      </a:moveTo>
                      <a:cubicBezTo>
                        <a:pt x="45056" y="17262"/>
                        <a:pt x="17554" y="44763"/>
                        <a:pt x="17554" y="78409"/>
                      </a:cubicBezTo>
                      <a:lnTo>
                        <a:pt x="17554" y="5336493"/>
                      </a:lnTo>
                      <a:cubicBezTo>
                        <a:pt x="17554" y="5370139"/>
                        <a:pt x="45056" y="5397641"/>
                        <a:pt x="78702" y="5397641"/>
                      </a:cubicBezTo>
                      <a:lnTo>
                        <a:pt x="3992130" y="5397641"/>
                      </a:lnTo>
                      <a:cubicBezTo>
                        <a:pt x="4025776" y="5397641"/>
                        <a:pt x="4053278" y="5370139"/>
                        <a:pt x="4053278" y="5336493"/>
                      </a:cubicBezTo>
                      <a:lnTo>
                        <a:pt x="4053278" y="78702"/>
                      </a:lnTo>
                      <a:cubicBezTo>
                        <a:pt x="4053278" y="45056"/>
                        <a:pt x="4025776" y="17554"/>
                        <a:pt x="3992130" y="17554"/>
                      </a:cubicBezTo>
                      <a:lnTo>
                        <a:pt x="78702" y="17554"/>
                      </a:lnTo>
                      <a:close/>
                    </a:path>
                  </a:pathLst>
                </a:custGeom>
                <a:solidFill>
                  <a:srgbClr val="272727"/>
                </a:solidFill>
                <a:ln w="29228" cap="flat">
                  <a:noFill/>
                  <a:prstDash val="solid"/>
                  <a:miter/>
                </a:ln>
              </p:spPr>
              <p:txBody>
                <a:bodyPr rtlCol="0" anchor="ctr"/>
                <a:lstStyle/>
                <a:p>
                  <a:endParaRPr lang="en-GB"/>
                </a:p>
              </p:txBody>
            </p:sp>
          </p:grpSp>
          <p:sp>
            <p:nvSpPr>
              <p:cNvPr id="14" name="Rectangle 13">
                <a:extLst>
                  <a:ext uri="{FF2B5EF4-FFF2-40B4-BE49-F238E27FC236}">
                    <a16:creationId xmlns:a16="http://schemas.microsoft.com/office/drawing/2014/main" id="{50336D25-ABDC-48D8-B8A4-B6E3F5238A5E}"/>
                  </a:ext>
                </a:extLst>
              </p:cNvPr>
              <p:cNvSpPr/>
              <p:nvPr/>
            </p:nvSpPr>
            <p:spPr>
              <a:xfrm>
                <a:off x="9709083" y="764695"/>
                <a:ext cx="926030" cy="49892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5" name="Picture 4">
              <a:extLst>
                <a:ext uri="{FF2B5EF4-FFF2-40B4-BE49-F238E27FC236}">
                  <a16:creationId xmlns:a16="http://schemas.microsoft.com/office/drawing/2014/main" id="{2ED7F476-5D8F-4AC8-B4DB-F522CE80E5BA}"/>
                </a:ext>
              </a:extLst>
            </p:cNvPr>
            <p:cNvPicPr>
              <a:picLocks noChangeAspect="1"/>
            </p:cNvPicPr>
            <p:nvPr/>
          </p:nvPicPr>
          <p:blipFill rotWithShape="1">
            <a:blip r:embed="rId3"/>
            <a:srcRect l="8962" r="5346"/>
            <a:stretch/>
          </p:blipFill>
          <p:spPr>
            <a:xfrm>
              <a:off x="1089926" y="1562954"/>
              <a:ext cx="3016049" cy="3901340"/>
            </a:xfrm>
            <a:prstGeom prst="rect">
              <a:avLst/>
            </a:prstGeom>
          </p:spPr>
        </p:pic>
      </p:grpSp>
      <p:grpSp>
        <p:nvGrpSpPr>
          <p:cNvPr id="43" name="Group 42">
            <a:extLst>
              <a:ext uri="{FF2B5EF4-FFF2-40B4-BE49-F238E27FC236}">
                <a16:creationId xmlns:a16="http://schemas.microsoft.com/office/drawing/2014/main" id="{AD7AC2B1-6CE1-49BC-99AA-977BFA7B6A47}"/>
              </a:ext>
            </a:extLst>
          </p:cNvPr>
          <p:cNvGrpSpPr/>
          <p:nvPr/>
        </p:nvGrpSpPr>
        <p:grpSpPr>
          <a:xfrm>
            <a:off x="5207970" y="1096108"/>
            <a:ext cx="5888113" cy="4688973"/>
            <a:chOff x="5207970" y="1096108"/>
            <a:chExt cx="5888113" cy="4688973"/>
          </a:xfrm>
        </p:grpSpPr>
        <p:grpSp>
          <p:nvGrpSpPr>
            <p:cNvPr id="40" name="Group 39">
              <a:extLst>
                <a:ext uri="{FF2B5EF4-FFF2-40B4-BE49-F238E27FC236}">
                  <a16:creationId xmlns:a16="http://schemas.microsoft.com/office/drawing/2014/main" id="{DC390804-2F40-4879-98D1-4E53A94D64D3}"/>
                </a:ext>
              </a:extLst>
            </p:cNvPr>
            <p:cNvGrpSpPr/>
            <p:nvPr/>
          </p:nvGrpSpPr>
          <p:grpSpPr>
            <a:xfrm>
              <a:off x="5207970" y="1096108"/>
              <a:ext cx="5888113" cy="4688973"/>
              <a:chOff x="4707227" y="1096108"/>
              <a:chExt cx="5888113" cy="4688973"/>
            </a:xfrm>
          </p:grpSpPr>
          <p:grpSp>
            <p:nvGrpSpPr>
              <p:cNvPr id="25" name="Group 24">
                <a:extLst>
                  <a:ext uri="{FF2B5EF4-FFF2-40B4-BE49-F238E27FC236}">
                    <a16:creationId xmlns:a16="http://schemas.microsoft.com/office/drawing/2014/main" id="{B8405F0C-980A-4A4F-88DA-BB32453BE02E}"/>
                  </a:ext>
                </a:extLst>
              </p:cNvPr>
              <p:cNvGrpSpPr/>
              <p:nvPr/>
            </p:nvGrpSpPr>
            <p:grpSpPr>
              <a:xfrm rot="5400000">
                <a:off x="5306797" y="496538"/>
                <a:ext cx="4688973" cy="5888113"/>
                <a:chOff x="6432574" y="502203"/>
                <a:chExt cx="4486867" cy="5828010"/>
              </a:xfrm>
            </p:grpSpPr>
            <p:grpSp>
              <p:nvGrpSpPr>
                <p:cNvPr id="27" name="Group 26">
                  <a:extLst>
                    <a:ext uri="{FF2B5EF4-FFF2-40B4-BE49-F238E27FC236}">
                      <a16:creationId xmlns:a16="http://schemas.microsoft.com/office/drawing/2014/main" id="{E31F8FF6-289B-4521-874A-CB36E91B7183}"/>
                    </a:ext>
                  </a:extLst>
                </p:cNvPr>
                <p:cNvGrpSpPr/>
                <p:nvPr/>
              </p:nvGrpSpPr>
              <p:grpSpPr>
                <a:xfrm>
                  <a:off x="6432574" y="502203"/>
                  <a:ext cx="4486867" cy="5828010"/>
                  <a:chOff x="6432574" y="502203"/>
                  <a:chExt cx="4486867" cy="5828010"/>
                </a:xfrm>
              </p:grpSpPr>
              <p:sp>
                <p:nvSpPr>
                  <p:cNvPr id="29" name="Freeform: Shape 28">
                    <a:extLst>
                      <a:ext uri="{FF2B5EF4-FFF2-40B4-BE49-F238E27FC236}">
                        <a16:creationId xmlns:a16="http://schemas.microsoft.com/office/drawing/2014/main" id="{55C83A22-F16B-41C5-B8BA-F7BF9D331D29}"/>
                      </a:ext>
                    </a:extLst>
                  </p:cNvPr>
                  <p:cNvSpPr/>
                  <p:nvPr/>
                </p:nvSpPr>
                <p:spPr>
                  <a:xfrm>
                    <a:off x="6432574" y="518586"/>
                    <a:ext cx="4469605" cy="5811627"/>
                  </a:xfrm>
                  <a:custGeom>
                    <a:avLst/>
                    <a:gdLst>
                      <a:gd name="connsiteX0" fmla="*/ 4469606 w 4469605"/>
                      <a:gd name="connsiteY0" fmla="*/ 313929 h 5811627"/>
                      <a:gd name="connsiteX1" fmla="*/ 4469606 w 4469605"/>
                      <a:gd name="connsiteY1" fmla="*/ 5497407 h 5811627"/>
                      <a:gd name="connsiteX2" fmla="*/ 4467851 w 4469605"/>
                      <a:gd name="connsiteY2" fmla="*/ 5528127 h 5811627"/>
                      <a:gd name="connsiteX3" fmla="*/ 4445615 w 4469605"/>
                      <a:gd name="connsiteY3" fmla="*/ 5617654 h 5811627"/>
                      <a:gd name="connsiteX4" fmla="*/ 4354333 w 4469605"/>
                      <a:gd name="connsiteY4" fmla="*/ 5740241 h 5811627"/>
                      <a:gd name="connsiteX5" fmla="*/ 4154800 w 4469605"/>
                      <a:gd name="connsiteY5" fmla="*/ 5811628 h 5811627"/>
                      <a:gd name="connsiteX6" fmla="*/ 314221 w 4469605"/>
                      <a:gd name="connsiteY6" fmla="*/ 5811628 h 5811627"/>
                      <a:gd name="connsiteX7" fmla="*/ 292864 w 4469605"/>
                      <a:gd name="connsiteY7" fmla="*/ 5810458 h 5811627"/>
                      <a:gd name="connsiteX8" fmla="*/ 268873 w 4469605"/>
                      <a:gd name="connsiteY8" fmla="*/ 5808117 h 5811627"/>
                      <a:gd name="connsiteX9" fmla="*/ 237860 w 4469605"/>
                      <a:gd name="connsiteY9" fmla="*/ 5801681 h 5811627"/>
                      <a:gd name="connsiteX10" fmla="*/ 164425 w 4469605"/>
                      <a:gd name="connsiteY10" fmla="*/ 5773301 h 5811627"/>
                      <a:gd name="connsiteX11" fmla="*/ 92160 w 4469605"/>
                      <a:gd name="connsiteY11" fmla="*/ 5719468 h 5811627"/>
                      <a:gd name="connsiteX12" fmla="*/ 38034 w 4469605"/>
                      <a:gd name="connsiteY12" fmla="*/ 5647203 h 5811627"/>
                      <a:gd name="connsiteX13" fmla="*/ 9655 w 4469605"/>
                      <a:gd name="connsiteY13" fmla="*/ 5573475 h 5811627"/>
                      <a:gd name="connsiteX14" fmla="*/ 3803 w 4469605"/>
                      <a:gd name="connsiteY14" fmla="*/ 5542755 h 5811627"/>
                      <a:gd name="connsiteX15" fmla="*/ 1463 w 4469605"/>
                      <a:gd name="connsiteY15" fmla="*/ 5518765 h 5811627"/>
                      <a:gd name="connsiteX16" fmla="*/ 0 w 4469605"/>
                      <a:gd name="connsiteY16" fmla="*/ 5497407 h 5811627"/>
                      <a:gd name="connsiteX17" fmla="*/ 0 w 4469605"/>
                      <a:gd name="connsiteY17" fmla="*/ 313929 h 5811627"/>
                      <a:gd name="connsiteX18" fmla="*/ 1463 w 4469605"/>
                      <a:gd name="connsiteY18" fmla="*/ 292571 h 5811627"/>
                      <a:gd name="connsiteX19" fmla="*/ 3803 w 4469605"/>
                      <a:gd name="connsiteY19" fmla="*/ 268580 h 5811627"/>
                      <a:gd name="connsiteX20" fmla="*/ 9655 w 4469605"/>
                      <a:gd name="connsiteY20" fmla="*/ 237860 h 5811627"/>
                      <a:gd name="connsiteX21" fmla="*/ 38034 w 4469605"/>
                      <a:gd name="connsiteY21" fmla="*/ 164132 h 5811627"/>
                      <a:gd name="connsiteX22" fmla="*/ 92160 w 4469605"/>
                      <a:gd name="connsiteY22" fmla="*/ 91867 h 5811627"/>
                      <a:gd name="connsiteX23" fmla="*/ 164425 w 4469605"/>
                      <a:gd name="connsiteY23" fmla="*/ 38034 h 5811627"/>
                      <a:gd name="connsiteX24" fmla="*/ 237860 w 4469605"/>
                      <a:gd name="connsiteY24" fmla="*/ 9655 h 5811627"/>
                      <a:gd name="connsiteX25" fmla="*/ 268873 w 4469605"/>
                      <a:gd name="connsiteY25" fmla="*/ 3511 h 5811627"/>
                      <a:gd name="connsiteX26" fmla="*/ 292864 w 4469605"/>
                      <a:gd name="connsiteY26" fmla="*/ 1170 h 5811627"/>
                      <a:gd name="connsiteX27" fmla="*/ 314221 w 4469605"/>
                      <a:gd name="connsiteY27" fmla="*/ 0 h 5811627"/>
                      <a:gd name="connsiteX28" fmla="*/ 4154800 w 4469605"/>
                      <a:gd name="connsiteY28" fmla="*/ 0 h 5811627"/>
                      <a:gd name="connsiteX29" fmla="*/ 4176157 w 4469605"/>
                      <a:gd name="connsiteY29" fmla="*/ 1170 h 5811627"/>
                      <a:gd name="connsiteX30" fmla="*/ 4200149 w 4469605"/>
                      <a:gd name="connsiteY30" fmla="*/ 3511 h 5811627"/>
                      <a:gd name="connsiteX31" fmla="*/ 4231161 w 4469605"/>
                      <a:gd name="connsiteY31" fmla="*/ 9655 h 5811627"/>
                      <a:gd name="connsiteX32" fmla="*/ 4304596 w 4469605"/>
                      <a:gd name="connsiteY32" fmla="*/ 38034 h 5811627"/>
                      <a:gd name="connsiteX33" fmla="*/ 4376861 w 4469605"/>
                      <a:gd name="connsiteY33" fmla="*/ 91867 h 5811627"/>
                      <a:gd name="connsiteX34" fmla="*/ 4430987 w 4469605"/>
                      <a:gd name="connsiteY34" fmla="*/ 164132 h 5811627"/>
                      <a:gd name="connsiteX35" fmla="*/ 4459366 w 4469605"/>
                      <a:gd name="connsiteY35" fmla="*/ 237860 h 5811627"/>
                      <a:gd name="connsiteX36" fmla="*/ 4465218 w 4469605"/>
                      <a:gd name="connsiteY36" fmla="*/ 268580 h 5811627"/>
                      <a:gd name="connsiteX37" fmla="*/ 4468143 w 4469605"/>
                      <a:gd name="connsiteY37" fmla="*/ 292571 h 5811627"/>
                      <a:gd name="connsiteX38" fmla="*/ 4469314 w 4469605"/>
                      <a:gd name="connsiteY38" fmla="*/ 313929 h 58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605" h="5811627">
                        <a:moveTo>
                          <a:pt x="4469606" y="313929"/>
                        </a:moveTo>
                        <a:lnTo>
                          <a:pt x="4469606" y="5497407"/>
                        </a:lnTo>
                        <a:cubicBezTo>
                          <a:pt x="4469606" y="5497407"/>
                          <a:pt x="4469021" y="5507647"/>
                          <a:pt x="4467851" y="5528127"/>
                        </a:cubicBezTo>
                        <a:cubicBezTo>
                          <a:pt x="4464632" y="5548314"/>
                          <a:pt x="4461414" y="5579620"/>
                          <a:pt x="4445615" y="5617654"/>
                        </a:cubicBezTo>
                        <a:cubicBezTo>
                          <a:pt x="4430109" y="5655688"/>
                          <a:pt x="4401437" y="5700451"/>
                          <a:pt x="4354333" y="5740241"/>
                        </a:cubicBezTo>
                        <a:cubicBezTo>
                          <a:pt x="4306644" y="5778568"/>
                          <a:pt x="4237890" y="5811628"/>
                          <a:pt x="4154800" y="5811628"/>
                        </a:cubicBezTo>
                        <a:lnTo>
                          <a:pt x="314221" y="5811628"/>
                        </a:lnTo>
                        <a:cubicBezTo>
                          <a:pt x="314221" y="5811628"/>
                          <a:pt x="306614" y="5811336"/>
                          <a:pt x="292864" y="5810458"/>
                        </a:cubicBezTo>
                        <a:cubicBezTo>
                          <a:pt x="286134" y="5810458"/>
                          <a:pt x="277942" y="5809288"/>
                          <a:pt x="268873" y="5808117"/>
                        </a:cubicBezTo>
                        <a:cubicBezTo>
                          <a:pt x="259510" y="5806654"/>
                          <a:pt x="248978" y="5805192"/>
                          <a:pt x="237860" y="5801681"/>
                        </a:cubicBezTo>
                        <a:cubicBezTo>
                          <a:pt x="215625" y="5797000"/>
                          <a:pt x="190464" y="5786175"/>
                          <a:pt x="164425" y="5773301"/>
                        </a:cubicBezTo>
                        <a:cubicBezTo>
                          <a:pt x="139264" y="5759258"/>
                          <a:pt x="114103" y="5740826"/>
                          <a:pt x="92160" y="5719468"/>
                        </a:cubicBezTo>
                        <a:cubicBezTo>
                          <a:pt x="70510" y="5697233"/>
                          <a:pt x="52370" y="5672365"/>
                          <a:pt x="38034" y="5647203"/>
                        </a:cubicBezTo>
                        <a:cubicBezTo>
                          <a:pt x="25161" y="5621457"/>
                          <a:pt x="14629" y="5596296"/>
                          <a:pt x="9655" y="5573475"/>
                        </a:cubicBezTo>
                        <a:cubicBezTo>
                          <a:pt x="6437" y="5562358"/>
                          <a:pt x="4974" y="5551826"/>
                          <a:pt x="3803" y="5542755"/>
                        </a:cubicBezTo>
                        <a:cubicBezTo>
                          <a:pt x="2048" y="5533393"/>
                          <a:pt x="1463" y="5525201"/>
                          <a:pt x="1463" y="5518765"/>
                        </a:cubicBezTo>
                        <a:cubicBezTo>
                          <a:pt x="878" y="5505014"/>
                          <a:pt x="0" y="5497407"/>
                          <a:pt x="0" y="5497407"/>
                        </a:cubicBezTo>
                        <a:lnTo>
                          <a:pt x="0" y="313929"/>
                        </a:lnTo>
                        <a:cubicBezTo>
                          <a:pt x="0" y="313929"/>
                          <a:pt x="585" y="306322"/>
                          <a:pt x="1463" y="292571"/>
                        </a:cubicBezTo>
                        <a:cubicBezTo>
                          <a:pt x="1463" y="285842"/>
                          <a:pt x="2048" y="277942"/>
                          <a:pt x="3803" y="268580"/>
                        </a:cubicBezTo>
                        <a:cubicBezTo>
                          <a:pt x="5266" y="259510"/>
                          <a:pt x="6729" y="248978"/>
                          <a:pt x="9655" y="237860"/>
                        </a:cubicBezTo>
                        <a:cubicBezTo>
                          <a:pt x="14629" y="215040"/>
                          <a:pt x="25161" y="189879"/>
                          <a:pt x="38034" y="164132"/>
                        </a:cubicBezTo>
                        <a:cubicBezTo>
                          <a:pt x="52370" y="138971"/>
                          <a:pt x="70510" y="114103"/>
                          <a:pt x="92160" y="91867"/>
                        </a:cubicBezTo>
                        <a:cubicBezTo>
                          <a:pt x="114103" y="70510"/>
                          <a:pt x="139264" y="52078"/>
                          <a:pt x="164425" y="38034"/>
                        </a:cubicBezTo>
                        <a:cubicBezTo>
                          <a:pt x="190171" y="25161"/>
                          <a:pt x="215332" y="14336"/>
                          <a:pt x="237860" y="9655"/>
                        </a:cubicBezTo>
                        <a:cubicBezTo>
                          <a:pt x="248978" y="6144"/>
                          <a:pt x="259510" y="4681"/>
                          <a:pt x="268873" y="3511"/>
                        </a:cubicBezTo>
                        <a:cubicBezTo>
                          <a:pt x="277942" y="1755"/>
                          <a:pt x="286427" y="1170"/>
                          <a:pt x="292864" y="1170"/>
                        </a:cubicBezTo>
                        <a:cubicBezTo>
                          <a:pt x="306614" y="585"/>
                          <a:pt x="314221" y="0"/>
                          <a:pt x="314221" y="0"/>
                        </a:cubicBezTo>
                        <a:lnTo>
                          <a:pt x="4154800" y="0"/>
                        </a:lnTo>
                        <a:cubicBezTo>
                          <a:pt x="4154800" y="0"/>
                          <a:pt x="4162406" y="293"/>
                          <a:pt x="4176157" y="1170"/>
                        </a:cubicBezTo>
                        <a:cubicBezTo>
                          <a:pt x="4182886" y="1170"/>
                          <a:pt x="4191078" y="1755"/>
                          <a:pt x="4200149" y="3511"/>
                        </a:cubicBezTo>
                        <a:cubicBezTo>
                          <a:pt x="4209511" y="4974"/>
                          <a:pt x="4220043" y="6437"/>
                          <a:pt x="4231161" y="9655"/>
                        </a:cubicBezTo>
                        <a:cubicBezTo>
                          <a:pt x="4253981" y="14336"/>
                          <a:pt x="4278557" y="25161"/>
                          <a:pt x="4304596" y="38034"/>
                        </a:cubicBezTo>
                        <a:cubicBezTo>
                          <a:pt x="4329757" y="52078"/>
                          <a:pt x="4354918" y="70510"/>
                          <a:pt x="4376861" y="91867"/>
                        </a:cubicBezTo>
                        <a:cubicBezTo>
                          <a:pt x="4398512" y="114103"/>
                          <a:pt x="4416651" y="138971"/>
                          <a:pt x="4430987" y="164132"/>
                        </a:cubicBezTo>
                        <a:cubicBezTo>
                          <a:pt x="4443860" y="189879"/>
                          <a:pt x="4454392" y="215040"/>
                          <a:pt x="4459366" y="237860"/>
                        </a:cubicBezTo>
                        <a:cubicBezTo>
                          <a:pt x="4462584" y="248978"/>
                          <a:pt x="4464047" y="259510"/>
                          <a:pt x="4465218" y="268580"/>
                        </a:cubicBezTo>
                        <a:cubicBezTo>
                          <a:pt x="4466973" y="277942"/>
                          <a:pt x="4467558" y="286134"/>
                          <a:pt x="4468143" y="292571"/>
                        </a:cubicBezTo>
                        <a:cubicBezTo>
                          <a:pt x="4468728" y="306322"/>
                          <a:pt x="4469314" y="313929"/>
                          <a:pt x="4469314" y="313929"/>
                        </a:cubicBezTo>
                        <a:close/>
                      </a:path>
                    </a:pathLst>
                  </a:custGeom>
                  <a:solidFill>
                    <a:srgbClr val="272727"/>
                  </a:solidFill>
                  <a:ln w="2922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9DC5FBD-9ED5-489F-8FB3-6159B81AE5E7}"/>
                      </a:ext>
                    </a:extLst>
                  </p:cNvPr>
                  <p:cNvSpPr/>
                  <p:nvPr/>
                </p:nvSpPr>
                <p:spPr>
                  <a:xfrm>
                    <a:off x="10859465" y="1020016"/>
                    <a:ext cx="59976" cy="215406"/>
                  </a:xfrm>
                  <a:custGeom>
                    <a:avLst/>
                    <a:gdLst>
                      <a:gd name="connsiteX0" fmla="*/ 46519 w 59976"/>
                      <a:gd name="connsiteY0" fmla="*/ 7644 h 215406"/>
                      <a:gd name="connsiteX1" fmla="*/ 35986 w 59976"/>
                      <a:gd name="connsiteY1" fmla="*/ 3256 h 215406"/>
                      <a:gd name="connsiteX2" fmla="*/ 17554 w 59976"/>
                      <a:gd name="connsiteY2" fmla="*/ 37 h 215406"/>
                      <a:gd name="connsiteX3" fmla="*/ 0 w 59976"/>
                      <a:gd name="connsiteY3" fmla="*/ 23150 h 215406"/>
                      <a:gd name="connsiteX4" fmla="*/ 0 w 59976"/>
                      <a:gd name="connsiteY4" fmla="*/ 58551 h 215406"/>
                      <a:gd name="connsiteX5" fmla="*/ 0 w 59976"/>
                      <a:gd name="connsiteY5" fmla="*/ 122917 h 215406"/>
                      <a:gd name="connsiteX6" fmla="*/ 0 w 59976"/>
                      <a:gd name="connsiteY6" fmla="*/ 192256 h 215406"/>
                      <a:gd name="connsiteX7" fmla="*/ 17554 w 59976"/>
                      <a:gd name="connsiteY7" fmla="*/ 215369 h 215406"/>
                      <a:gd name="connsiteX8" fmla="*/ 35986 w 59976"/>
                      <a:gd name="connsiteY8" fmla="*/ 212151 h 215406"/>
                      <a:gd name="connsiteX9" fmla="*/ 46519 w 59976"/>
                      <a:gd name="connsiteY9" fmla="*/ 207763 h 215406"/>
                      <a:gd name="connsiteX10" fmla="*/ 59977 w 59976"/>
                      <a:gd name="connsiteY10" fmla="*/ 189623 h 215406"/>
                      <a:gd name="connsiteX11" fmla="*/ 59977 w 59976"/>
                      <a:gd name="connsiteY11" fmla="*/ 33390 h 215406"/>
                      <a:gd name="connsiteX12" fmla="*/ 46519 w 59976"/>
                      <a:gd name="connsiteY12" fmla="*/ 7644 h 2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76" h="215406">
                        <a:moveTo>
                          <a:pt x="46519" y="7644"/>
                        </a:moveTo>
                        <a:cubicBezTo>
                          <a:pt x="43300" y="6181"/>
                          <a:pt x="39789" y="4718"/>
                          <a:pt x="35986" y="3256"/>
                        </a:cubicBezTo>
                        <a:cubicBezTo>
                          <a:pt x="29842" y="1208"/>
                          <a:pt x="23405" y="-255"/>
                          <a:pt x="17554" y="37"/>
                        </a:cubicBezTo>
                        <a:cubicBezTo>
                          <a:pt x="7607" y="622"/>
                          <a:pt x="0" y="6181"/>
                          <a:pt x="0" y="23150"/>
                        </a:cubicBezTo>
                        <a:lnTo>
                          <a:pt x="0" y="58551"/>
                        </a:lnTo>
                        <a:cubicBezTo>
                          <a:pt x="0" y="132279"/>
                          <a:pt x="0" y="49189"/>
                          <a:pt x="0" y="122917"/>
                        </a:cubicBezTo>
                        <a:lnTo>
                          <a:pt x="0" y="192256"/>
                        </a:lnTo>
                        <a:cubicBezTo>
                          <a:pt x="0" y="209225"/>
                          <a:pt x="7899" y="214784"/>
                          <a:pt x="17554" y="215369"/>
                        </a:cubicBezTo>
                        <a:cubicBezTo>
                          <a:pt x="23405" y="215662"/>
                          <a:pt x="29842" y="214199"/>
                          <a:pt x="35986" y="212151"/>
                        </a:cubicBezTo>
                        <a:cubicBezTo>
                          <a:pt x="39789" y="210688"/>
                          <a:pt x="43593" y="209225"/>
                          <a:pt x="46519" y="207763"/>
                        </a:cubicBezTo>
                        <a:cubicBezTo>
                          <a:pt x="55881" y="203374"/>
                          <a:pt x="59977" y="201033"/>
                          <a:pt x="59977" y="189623"/>
                        </a:cubicBezTo>
                        <a:lnTo>
                          <a:pt x="59977" y="33390"/>
                        </a:lnTo>
                        <a:cubicBezTo>
                          <a:pt x="59977" y="19054"/>
                          <a:pt x="59392" y="13788"/>
                          <a:pt x="46519" y="7644"/>
                        </a:cubicBezTo>
                        <a:close/>
                      </a:path>
                    </a:pathLst>
                  </a:custGeom>
                  <a:solidFill>
                    <a:srgbClr val="272727"/>
                  </a:solidFill>
                  <a:ln w="2922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208C5EDA-35A3-42A4-B7DC-17119EBD6A40}"/>
                      </a:ext>
                    </a:extLst>
                  </p:cNvPr>
                  <p:cNvSpPr/>
                  <p:nvPr/>
                </p:nvSpPr>
                <p:spPr>
                  <a:xfrm>
                    <a:off x="10296166" y="502203"/>
                    <a:ext cx="295039" cy="59977"/>
                  </a:xfrm>
                  <a:custGeom>
                    <a:avLst/>
                    <a:gdLst>
                      <a:gd name="connsiteX0" fmla="*/ 10340 w 295039"/>
                      <a:gd name="connsiteY0" fmla="*/ 13458 h 59977"/>
                      <a:gd name="connsiteX1" fmla="*/ 4489 w 295039"/>
                      <a:gd name="connsiteY1" fmla="*/ 23991 h 59977"/>
                      <a:gd name="connsiteX2" fmla="*/ 100 w 295039"/>
                      <a:gd name="connsiteY2" fmla="*/ 42423 h 59977"/>
                      <a:gd name="connsiteX3" fmla="*/ 31697 w 295039"/>
                      <a:gd name="connsiteY3" fmla="*/ 59977 h 59977"/>
                      <a:gd name="connsiteX4" fmla="*/ 80264 w 295039"/>
                      <a:gd name="connsiteY4" fmla="*/ 59977 h 59977"/>
                      <a:gd name="connsiteX5" fmla="*/ 168328 w 295039"/>
                      <a:gd name="connsiteY5" fmla="*/ 59977 h 59977"/>
                      <a:gd name="connsiteX6" fmla="*/ 263414 w 295039"/>
                      <a:gd name="connsiteY6" fmla="*/ 59977 h 59977"/>
                      <a:gd name="connsiteX7" fmla="*/ 295011 w 295039"/>
                      <a:gd name="connsiteY7" fmla="*/ 42423 h 59977"/>
                      <a:gd name="connsiteX8" fmla="*/ 290623 w 295039"/>
                      <a:gd name="connsiteY8" fmla="*/ 23991 h 59977"/>
                      <a:gd name="connsiteX9" fmla="*/ 284772 w 295039"/>
                      <a:gd name="connsiteY9" fmla="*/ 13458 h 59977"/>
                      <a:gd name="connsiteX10" fmla="*/ 259903 w 295039"/>
                      <a:gd name="connsiteY10" fmla="*/ 0 h 59977"/>
                      <a:gd name="connsiteX11" fmla="*/ 46034 w 295039"/>
                      <a:gd name="connsiteY11" fmla="*/ 0 h 59977"/>
                      <a:gd name="connsiteX12" fmla="*/ 10925 w 295039"/>
                      <a:gd name="connsiteY12" fmla="*/ 13458 h 5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39" h="59977">
                        <a:moveTo>
                          <a:pt x="10340" y="13458"/>
                        </a:moveTo>
                        <a:cubicBezTo>
                          <a:pt x="8292" y="16677"/>
                          <a:pt x="6244" y="20187"/>
                          <a:pt x="4489" y="23991"/>
                        </a:cubicBezTo>
                        <a:cubicBezTo>
                          <a:pt x="1563" y="30135"/>
                          <a:pt x="-485" y="36571"/>
                          <a:pt x="100" y="42423"/>
                        </a:cubicBezTo>
                        <a:cubicBezTo>
                          <a:pt x="685" y="52370"/>
                          <a:pt x="8584" y="59977"/>
                          <a:pt x="31697" y="59977"/>
                        </a:cubicBezTo>
                        <a:lnTo>
                          <a:pt x="80264" y="59977"/>
                        </a:lnTo>
                        <a:cubicBezTo>
                          <a:pt x="181201" y="59977"/>
                          <a:pt x="67391" y="59977"/>
                          <a:pt x="168328" y="59977"/>
                        </a:cubicBezTo>
                        <a:lnTo>
                          <a:pt x="263414" y="59977"/>
                        </a:lnTo>
                        <a:cubicBezTo>
                          <a:pt x="286527" y="59977"/>
                          <a:pt x="294134" y="52078"/>
                          <a:pt x="295011" y="42423"/>
                        </a:cubicBezTo>
                        <a:cubicBezTo>
                          <a:pt x="295304" y="36571"/>
                          <a:pt x="293256" y="30135"/>
                          <a:pt x="290623" y="23991"/>
                        </a:cubicBezTo>
                        <a:cubicBezTo>
                          <a:pt x="288867" y="20187"/>
                          <a:pt x="286819" y="16384"/>
                          <a:pt x="284772" y="13458"/>
                        </a:cubicBezTo>
                        <a:cubicBezTo>
                          <a:pt x="278627" y="4096"/>
                          <a:pt x="275702" y="0"/>
                          <a:pt x="259903" y="0"/>
                        </a:cubicBezTo>
                        <a:lnTo>
                          <a:pt x="46034" y="0"/>
                        </a:lnTo>
                        <a:cubicBezTo>
                          <a:pt x="26431" y="0"/>
                          <a:pt x="19117" y="585"/>
                          <a:pt x="10925" y="13458"/>
                        </a:cubicBezTo>
                        <a:close/>
                      </a:path>
                    </a:pathLst>
                  </a:custGeom>
                  <a:solidFill>
                    <a:srgbClr val="272727"/>
                  </a:solidFill>
                  <a:ln w="2922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62A3973-E9FC-4E49-AD8F-E77523414A2C}"/>
                      </a:ext>
                    </a:extLst>
                  </p:cNvPr>
                  <p:cNvSpPr/>
                  <p:nvPr/>
                </p:nvSpPr>
                <p:spPr>
                  <a:xfrm>
                    <a:off x="10859465" y="1309076"/>
                    <a:ext cx="59976" cy="215406"/>
                  </a:xfrm>
                  <a:custGeom>
                    <a:avLst/>
                    <a:gdLst>
                      <a:gd name="connsiteX0" fmla="*/ 46519 w 59976"/>
                      <a:gd name="connsiteY0" fmla="*/ 7644 h 215406"/>
                      <a:gd name="connsiteX1" fmla="*/ 35986 w 59976"/>
                      <a:gd name="connsiteY1" fmla="*/ 3256 h 215406"/>
                      <a:gd name="connsiteX2" fmla="*/ 17554 w 59976"/>
                      <a:gd name="connsiteY2" fmla="*/ 37 h 215406"/>
                      <a:gd name="connsiteX3" fmla="*/ 0 w 59976"/>
                      <a:gd name="connsiteY3" fmla="*/ 23150 h 215406"/>
                      <a:gd name="connsiteX4" fmla="*/ 0 w 59976"/>
                      <a:gd name="connsiteY4" fmla="*/ 58551 h 215406"/>
                      <a:gd name="connsiteX5" fmla="*/ 0 w 59976"/>
                      <a:gd name="connsiteY5" fmla="*/ 122917 h 215406"/>
                      <a:gd name="connsiteX6" fmla="*/ 0 w 59976"/>
                      <a:gd name="connsiteY6" fmla="*/ 192256 h 215406"/>
                      <a:gd name="connsiteX7" fmla="*/ 17554 w 59976"/>
                      <a:gd name="connsiteY7" fmla="*/ 215369 h 215406"/>
                      <a:gd name="connsiteX8" fmla="*/ 35986 w 59976"/>
                      <a:gd name="connsiteY8" fmla="*/ 212151 h 215406"/>
                      <a:gd name="connsiteX9" fmla="*/ 46519 w 59976"/>
                      <a:gd name="connsiteY9" fmla="*/ 207763 h 215406"/>
                      <a:gd name="connsiteX10" fmla="*/ 59977 w 59976"/>
                      <a:gd name="connsiteY10" fmla="*/ 189623 h 215406"/>
                      <a:gd name="connsiteX11" fmla="*/ 59977 w 59976"/>
                      <a:gd name="connsiteY11" fmla="*/ 33390 h 215406"/>
                      <a:gd name="connsiteX12" fmla="*/ 46519 w 59976"/>
                      <a:gd name="connsiteY12" fmla="*/ 7644 h 2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76" h="215406">
                        <a:moveTo>
                          <a:pt x="46519" y="7644"/>
                        </a:moveTo>
                        <a:cubicBezTo>
                          <a:pt x="43300" y="6181"/>
                          <a:pt x="39789" y="4718"/>
                          <a:pt x="35986" y="3256"/>
                        </a:cubicBezTo>
                        <a:cubicBezTo>
                          <a:pt x="29842" y="1208"/>
                          <a:pt x="23405" y="-255"/>
                          <a:pt x="17554" y="37"/>
                        </a:cubicBezTo>
                        <a:cubicBezTo>
                          <a:pt x="7607" y="622"/>
                          <a:pt x="0" y="6181"/>
                          <a:pt x="0" y="23150"/>
                        </a:cubicBezTo>
                        <a:lnTo>
                          <a:pt x="0" y="58551"/>
                        </a:lnTo>
                        <a:cubicBezTo>
                          <a:pt x="0" y="132279"/>
                          <a:pt x="0" y="49189"/>
                          <a:pt x="0" y="122917"/>
                        </a:cubicBezTo>
                        <a:lnTo>
                          <a:pt x="0" y="192256"/>
                        </a:lnTo>
                        <a:cubicBezTo>
                          <a:pt x="0" y="209225"/>
                          <a:pt x="7899" y="214784"/>
                          <a:pt x="17554" y="215369"/>
                        </a:cubicBezTo>
                        <a:cubicBezTo>
                          <a:pt x="23405" y="215662"/>
                          <a:pt x="29842" y="214199"/>
                          <a:pt x="35986" y="212151"/>
                        </a:cubicBezTo>
                        <a:cubicBezTo>
                          <a:pt x="39789" y="210688"/>
                          <a:pt x="43593" y="209225"/>
                          <a:pt x="46519" y="207763"/>
                        </a:cubicBezTo>
                        <a:cubicBezTo>
                          <a:pt x="55881" y="203374"/>
                          <a:pt x="59977" y="201034"/>
                          <a:pt x="59977" y="189623"/>
                        </a:cubicBezTo>
                        <a:lnTo>
                          <a:pt x="59977" y="33390"/>
                        </a:lnTo>
                        <a:cubicBezTo>
                          <a:pt x="59977" y="19054"/>
                          <a:pt x="59392" y="13788"/>
                          <a:pt x="46519" y="7644"/>
                        </a:cubicBezTo>
                        <a:close/>
                      </a:path>
                    </a:pathLst>
                  </a:custGeom>
                  <a:solidFill>
                    <a:srgbClr val="272727"/>
                  </a:solidFill>
                  <a:ln w="29228"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DF1E01F-60B8-4E55-B356-6DE704C076A4}"/>
                      </a:ext>
                    </a:extLst>
                  </p:cNvPr>
                  <p:cNvSpPr/>
                  <p:nvPr/>
                </p:nvSpPr>
                <p:spPr>
                  <a:xfrm>
                    <a:off x="6460076" y="546088"/>
                    <a:ext cx="4414310" cy="5756917"/>
                  </a:xfrm>
                  <a:custGeom>
                    <a:avLst/>
                    <a:gdLst>
                      <a:gd name="connsiteX0" fmla="*/ 287012 w 4414310"/>
                      <a:gd name="connsiteY0" fmla="*/ 5756625 h 5756917"/>
                      <a:gd name="connsiteX1" fmla="*/ 247515 w 4414310"/>
                      <a:gd name="connsiteY1" fmla="*/ 5753992 h 5756917"/>
                      <a:gd name="connsiteX2" fmla="*/ 194560 w 4414310"/>
                      <a:gd name="connsiteY2" fmla="*/ 5741411 h 5756917"/>
                      <a:gd name="connsiteX3" fmla="*/ 83968 w 4414310"/>
                      <a:gd name="connsiteY3" fmla="*/ 5672365 h 5756917"/>
                      <a:gd name="connsiteX4" fmla="*/ 14043 w 4414310"/>
                      <a:gd name="connsiteY4" fmla="*/ 5558262 h 5756917"/>
                      <a:gd name="connsiteX5" fmla="*/ 0 w 4414310"/>
                      <a:gd name="connsiteY5" fmla="*/ 5469320 h 5756917"/>
                      <a:gd name="connsiteX6" fmla="*/ 0 w 4414310"/>
                      <a:gd name="connsiteY6" fmla="*/ 286719 h 5756917"/>
                      <a:gd name="connsiteX7" fmla="*/ 16969 w 4414310"/>
                      <a:gd name="connsiteY7" fmla="*/ 189293 h 5756917"/>
                      <a:gd name="connsiteX8" fmla="*/ 34523 w 4414310"/>
                      <a:gd name="connsiteY8" fmla="*/ 150089 h 5756917"/>
                      <a:gd name="connsiteX9" fmla="*/ 83968 w 4414310"/>
                      <a:gd name="connsiteY9" fmla="*/ 83968 h 5756917"/>
                      <a:gd name="connsiteX10" fmla="*/ 194560 w 4414310"/>
                      <a:gd name="connsiteY10" fmla="*/ 15214 h 5756917"/>
                      <a:gd name="connsiteX11" fmla="*/ 247515 w 4414310"/>
                      <a:gd name="connsiteY11" fmla="*/ 2633 h 5756917"/>
                      <a:gd name="connsiteX12" fmla="*/ 287012 w 4414310"/>
                      <a:gd name="connsiteY12" fmla="*/ 0 h 5756917"/>
                      <a:gd name="connsiteX13" fmla="*/ 4127298 w 4414310"/>
                      <a:gd name="connsiteY13" fmla="*/ 0 h 5756917"/>
                      <a:gd name="connsiteX14" fmla="*/ 4173817 w 4414310"/>
                      <a:gd name="connsiteY14" fmla="*/ 3803 h 5756917"/>
                      <a:gd name="connsiteX15" fmla="*/ 4330343 w 4414310"/>
                      <a:gd name="connsiteY15" fmla="*/ 84260 h 5756917"/>
                      <a:gd name="connsiteX16" fmla="*/ 4379787 w 4414310"/>
                      <a:gd name="connsiteY16" fmla="*/ 150381 h 5756917"/>
                      <a:gd name="connsiteX17" fmla="*/ 4397341 w 4414310"/>
                      <a:gd name="connsiteY17" fmla="*/ 189586 h 5756917"/>
                      <a:gd name="connsiteX18" fmla="*/ 4414310 w 4414310"/>
                      <a:gd name="connsiteY18" fmla="*/ 287012 h 5756917"/>
                      <a:gd name="connsiteX19" fmla="*/ 4414310 w 4414310"/>
                      <a:gd name="connsiteY19" fmla="*/ 5469613 h 5756917"/>
                      <a:gd name="connsiteX20" fmla="*/ 4400267 w 4414310"/>
                      <a:gd name="connsiteY20" fmla="*/ 5558555 h 5756917"/>
                      <a:gd name="connsiteX21" fmla="*/ 4330343 w 4414310"/>
                      <a:gd name="connsiteY21" fmla="*/ 5672657 h 5756917"/>
                      <a:gd name="connsiteX22" fmla="*/ 4173817 w 4414310"/>
                      <a:gd name="connsiteY22" fmla="*/ 5753114 h 5756917"/>
                      <a:gd name="connsiteX23" fmla="*/ 4127298 w 4414310"/>
                      <a:gd name="connsiteY23" fmla="*/ 5756918 h 5756917"/>
                      <a:gd name="connsiteX24" fmla="*/ 287012 w 4414310"/>
                      <a:gd name="connsiteY24" fmla="*/ 5756918 h 575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14310" h="5756917">
                        <a:moveTo>
                          <a:pt x="287012" y="5756625"/>
                        </a:moveTo>
                        <a:cubicBezTo>
                          <a:pt x="273846" y="5756625"/>
                          <a:pt x="260681" y="5755747"/>
                          <a:pt x="247515" y="5753992"/>
                        </a:cubicBezTo>
                        <a:cubicBezTo>
                          <a:pt x="229668" y="5751651"/>
                          <a:pt x="211821" y="5747263"/>
                          <a:pt x="194560" y="5741411"/>
                        </a:cubicBezTo>
                        <a:cubicBezTo>
                          <a:pt x="153307" y="5727368"/>
                          <a:pt x="114980" y="5703669"/>
                          <a:pt x="83968" y="5672365"/>
                        </a:cubicBezTo>
                        <a:cubicBezTo>
                          <a:pt x="52078" y="5640474"/>
                          <a:pt x="27794" y="5600977"/>
                          <a:pt x="14043" y="5558262"/>
                        </a:cubicBezTo>
                        <a:cubicBezTo>
                          <a:pt x="4681" y="5529590"/>
                          <a:pt x="0" y="5499748"/>
                          <a:pt x="0" y="5469320"/>
                        </a:cubicBezTo>
                        <a:lnTo>
                          <a:pt x="0" y="286719"/>
                        </a:lnTo>
                        <a:cubicBezTo>
                          <a:pt x="0" y="253366"/>
                          <a:pt x="5851" y="220598"/>
                          <a:pt x="16969" y="189293"/>
                        </a:cubicBezTo>
                        <a:cubicBezTo>
                          <a:pt x="21943" y="175835"/>
                          <a:pt x="27794" y="162669"/>
                          <a:pt x="34523" y="150089"/>
                        </a:cubicBezTo>
                        <a:cubicBezTo>
                          <a:pt x="47689" y="125805"/>
                          <a:pt x="64366" y="103570"/>
                          <a:pt x="83968" y="83968"/>
                        </a:cubicBezTo>
                        <a:cubicBezTo>
                          <a:pt x="114980" y="52955"/>
                          <a:pt x="153307" y="28965"/>
                          <a:pt x="194560" y="15214"/>
                        </a:cubicBezTo>
                        <a:cubicBezTo>
                          <a:pt x="211821" y="9362"/>
                          <a:pt x="229668" y="5266"/>
                          <a:pt x="247515" y="2633"/>
                        </a:cubicBezTo>
                        <a:cubicBezTo>
                          <a:pt x="260388" y="878"/>
                          <a:pt x="273846" y="0"/>
                          <a:pt x="287012" y="0"/>
                        </a:cubicBezTo>
                        <a:lnTo>
                          <a:pt x="4127298" y="0"/>
                        </a:lnTo>
                        <a:cubicBezTo>
                          <a:pt x="4142804" y="0"/>
                          <a:pt x="4158603" y="1170"/>
                          <a:pt x="4173817" y="3803"/>
                        </a:cubicBezTo>
                        <a:cubicBezTo>
                          <a:pt x="4233209" y="13458"/>
                          <a:pt x="4287335" y="41252"/>
                          <a:pt x="4330343" y="84260"/>
                        </a:cubicBezTo>
                        <a:cubicBezTo>
                          <a:pt x="4349945" y="103863"/>
                          <a:pt x="4366621" y="126098"/>
                          <a:pt x="4379787" y="150381"/>
                        </a:cubicBezTo>
                        <a:cubicBezTo>
                          <a:pt x="4386516" y="162962"/>
                          <a:pt x="4392660" y="176128"/>
                          <a:pt x="4397341" y="189586"/>
                        </a:cubicBezTo>
                        <a:cubicBezTo>
                          <a:pt x="4408459" y="220891"/>
                          <a:pt x="4414310" y="253659"/>
                          <a:pt x="4414310" y="287012"/>
                        </a:cubicBezTo>
                        <a:lnTo>
                          <a:pt x="4414310" y="5469613"/>
                        </a:lnTo>
                        <a:cubicBezTo>
                          <a:pt x="4414310" y="5500040"/>
                          <a:pt x="4409629" y="5529882"/>
                          <a:pt x="4400267" y="5558555"/>
                        </a:cubicBezTo>
                        <a:cubicBezTo>
                          <a:pt x="4386516" y="5601270"/>
                          <a:pt x="4362233" y="5640767"/>
                          <a:pt x="4330343" y="5672657"/>
                        </a:cubicBezTo>
                        <a:cubicBezTo>
                          <a:pt x="4287627" y="5715665"/>
                          <a:pt x="4233501" y="5743167"/>
                          <a:pt x="4173817" y="5753114"/>
                        </a:cubicBezTo>
                        <a:cubicBezTo>
                          <a:pt x="4158603" y="5755455"/>
                          <a:pt x="4142804" y="5756918"/>
                          <a:pt x="4127298" y="5756918"/>
                        </a:cubicBezTo>
                        <a:lnTo>
                          <a:pt x="287012" y="5756918"/>
                        </a:lnTo>
                        <a:close/>
                      </a:path>
                    </a:pathLst>
                  </a:custGeom>
                  <a:solidFill>
                    <a:srgbClr val="343434"/>
                  </a:solidFill>
                  <a:ln w="2922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1B47A62-8ADF-4E82-AF5A-C75BB85903E3}"/>
                      </a:ext>
                    </a:extLst>
                  </p:cNvPr>
                  <p:cNvSpPr/>
                  <p:nvPr/>
                </p:nvSpPr>
                <p:spPr>
                  <a:xfrm>
                    <a:off x="6640592" y="725142"/>
                    <a:ext cx="4053277" cy="5397932"/>
                  </a:xfrm>
                  <a:custGeom>
                    <a:avLst/>
                    <a:gdLst>
                      <a:gd name="connsiteX0" fmla="*/ 3983353 w 4053277"/>
                      <a:gd name="connsiteY0" fmla="*/ 0 h 5397932"/>
                      <a:gd name="connsiteX1" fmla="*/ 4053278 w 4053277"/>
                      <a:gd name="connsiteY1" fmla="*/ 69924 h 5397932"/>
                      <a:gd name="connsiteX2" fmla="*/ 4053278 w 4053277"/>
                      <a:gd name="connsiteY2" fmla="*/ 5328008 h 5397932"/>
                      <a:gd name="connsiteX3" fmla="*/ 3983353 w 4053277"/>
                      <a:gd name="connsiteY3" fmla="*/ 5397933 h 5397932"/>
                      <a:gd name="connsiteX4" fmla="*/ 69925 w 4053277"/>
                      <a:gd name="connsiteY4" fmla="*/ 5397933 h 5397932"/>
                      <a:gd name="connsiteX5" fmla="*/ 0 w 4053277"/>
                      <a:gd name="connsiteY5" fmla="*/ 5328008 h 5397932"/>
                      <a:gd name="connsiteX6" fmla="*/ 0 w 4053277"/>
                      <a:gd name="connsiteY6" fmla="*/ 69924 h 5397932"/>
                      <a:gd name="connsiteX7" fmla="*/ 69925 w 4053277"/>
                      <a:gd name="connsiteY7" fmla="*/ 0 h 53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277" h="5397932">
                        <a:moveTo>
                          <a:pt x="3983353" y="0"/>
                        </a:moveTo>
                        <a:cubicBezTo>
                          <a:pt x="4021971" y="0"/>
                          <a:pt x="4053278" y="31306"/>
                          <a:pt x="4053278" y="69924"/>
                        </a:cubicBezTo>
                        <a:lnTo>
                          <a:pt x="4053278" y="5328008"/>
                        </a:lnTo>
                        <a:cubicBezTo>
                          <a:pt x="4053278" y="5366627"/>
                          <a:pt x="4021971" y="5397933"/>
                          <a:pt x="3983353" y="5397933"/>
                        </a:cubicBezTo>
                        <a:lnTo>
                          <a:pt x="69925" y="5397933"/>
                        </a:lnTo>
                        <a:cubicBezTo>
                          <a:pt x="31306" y="5397933"/>
                          <a:pt x="0" y="5366627"/>
                          <a:pt x="0" y="5328008"/>
                        </a:cubicBezTo>
                        <a:lnTo>
                          <a:pt x="0" y="69924"/>
                        </a:lnTo>
                        <a:cubicBezTo>
                          <a:pt x="0" y="31306"/>
                          <a:pt x="31306" y="0"/>
                          <a:pt x="69925" y="0"/>
                        </a:cubicBezTo>
                        <a:close/>
                      </a:path>
                    </a:pathLst>
                  </a:custGeom>
                  <a:solidFill>
                    <a:schemeClr val="bg1"/>
                  </a:solidFill>
                  <a:ln w="29228"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B34A133-DE56-4B9D-B515-28182A75BC19}"/>
                      </a:ext>
                    </a:extLst>
                  </p:cNvPr>
                  <p:cNvSpPr/>
                  <p:nvPr/>
                </p:nvSpPr>
                <p:spPr>
                  <a:xfrm>
                    <a:off x="8626856" y="586755"/>
                    <a:ext cx="80749" cy="80749"/>
                  </a:xfrm>
                  <a:custGeom>
                    <a:avLst/>
                    <a:gdLst>
                      <a:gd name="connsiteX0" fmla="*/ 80749 w 80749"/>
                      <a:gd name="connsiteY0" fmla="*/ 40375 h 80749"/>
                      <a:gd name="connsiteX1" fmla="*/ 40375 w 80749"/>
                      <a:gd name="connsiteY1" fmla="*/ 80750 h 80749"/>
                      <a:gd name="connsiteX2" fmla="*/ 0 w 80749"/>
                      <a:gd name="connsiteY2" fmla="*/ 40375 h 80749"/>
                      <a:gd name="connsiteX3" fmla="*/ 40375 w 80749"/>
                      <a:gd name="connsiteY3" fmla="*/ 0 h 80749"/>
                      <a:gd name="connsiteX4" fmla="*/ 80749 w 80749"/>
                      <a:gd name="connsiteY4" fmla="*/ 40375 h 8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49" h="80749">
                        <a:moveTo>
                          <a:pt x="80749" y="40375"/>
                        </a:moveTo>
                        <a:cubicBezTo>
                          <a:pt x="80749" y="62610"/>
                          <a:pt x="62610" y="80750"/>
                          <a:pt x="40375" y="80750"/>
                        </a:cubicBezTo>
                        <a:cubicBezTo>
                          <a:pt x="18139" y="80750"/>
                          <a:pt x="0" y="62610"/>
                          <a:pt x="0" y="40375"/>
                        </a:cubicBezTo>
                        <a:cubicBezTo>
                          <a:pt x="0" y="18139"/>
                          <a:pt x="18139" y="0"/>
                          <a:pt x="40375" y="0"/>
                        </a:cubicBezTo>
                        <a:cubicBezTo>
                          <a:pt x="62610" y="0"/>
                          <a:pt x="80749" y="18139"/>
                          <a:pt x="80749" y="40375"/>
                        </a:cubicBezTo>
                        <a:close/>
                      </a:path>
                    </a:pathLst>
                  </a:custGeom>
                  <a:solidFill>
                    <a:srgbClr val="272727"/>
                  </a:solidFill>
                  <a:ln w="29228"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E5FE0425-B56D-44AC-9D4B-BEC94138770F}"/>
                      </a:ext>
                    </a:extLst>
                  </p:cNvPr>
                  <p:cNvSpPr/>
                  <p:nvPr/>
                </p:nvSpPr>
                <p:spPr>
                  <a:xfrm>
                    <a:off x="6631815" y="716657"/>
                    <a:ext cx="4070831" cy="5415194"/>
                  </a:xfrm>
                  <a:custGeom>
                    <a:avLst/>
                    <a:gdLst>
                      <a:gd name="connsiteX0" fmla="*/ 3992130 w 4070831"/>
                      <a:gd name="connsiteY0" fmla="*/ 5415195 h 5415194"/>
                      <a:gd name="connsiteX1" fmla="*/ 78702 w 4070831"/>
                      <a:gd name="connsiteY1" fmla="*/ 5415195 h 5415194"/>
                      <a:gd name="connsiteX2" fmla="*/ 0 w 4070831"/>
                      <a:gd name="connsiteY2" fmla="*/ 5336493 h 5415194"/>
                      <a:gd name="connsiteX3" fmla="*/ 0 w 4070831"/>
                      <a:gd name="connsiteY3" fmla="*/ 78702 h 5415194"/>
                      <a:gd name="connsiteX4" fmla="*/ 78702 w 4070831"/>
                      <a:gd name="connsiteY4" fmla="*/ 0 h 5415194"/>
                      <a:gd name="connsiteX5" fmla="*/ 3992130 w 4070831"/>
                      <a:gd name="connsiteY5" fmla="*/ 0 h 5415194"/>
                      <a:gd name="connsiteX6" fmla="*/ 4070832 w 4070831"/>
                      <a:gd name="connsiteY6" fmla="*/ 78702 h 5415194"/>
                      <a:gd name="connsiteX7" fmla="*/ 4070832 w 4070831"/>
                      <a:gd name="connsiteY7" fmla="*/ 5336493 h 5415194"/>
                      <a:gd name="connsiteX8" fmla="*/ 3992130 w 4070831"/>
                      <a:gd name="connsiteY8" fmla="*/ 5415195 h 5415194"/>
                      <a:gd name="connsiteX9" fmla="*/ 78702 w 4070831"/>
                      <a:gd name="connsiteY9" fmla="*/ 17262 h 5415194"/>
                      <a:gd name="connsiteX10" fmla="*/ 17554 w 4070831"/>
                      <a:gd name="connsiteY10" fmla="*/ 78409 h 5415194"/>
                      <a:gd name="connsiteX11" fmla="*/ 17554 w 4070831"/>
                      <a:gd name="connsiteY11" fmla="*/ 5336493 h 5415194"/>
                      <a:gd name="connsiteX12" fmla="*/ 78702 w 4070831"/>
                      <a:gd name="connsiteY12" fmla="*/ 5397641 h 5415194"/>
                      <a:gd name="connsiteX13" fmla="*/ 3992130 w 4070831"/>
                      <a:gd name="connsiteY13" fmla="*/ 5397641 h 5415194"/>
                      <a:gd name="connsiteX14" fmla="*/ 4053278 w 4070831"/>
                      <a:gd name="connsiteY14" fmla="*/ 5336493 h 5415194"/>
                      <a:gd name="connsiteX15" fmla="*/ 4053278 w 4070831"/>
                      <a:gd name="connsiteY15" fmla="*/ 78702 h 5415194"/>
                      <a:gd name="connsiteX16" fmla="*/ 3992130 w 4070831"/>
                      <a:gd name="connsiteY16" fmla="*/ 17554 h 5415194"/>
                      <a:gd name="connsiteX17" fmla="*/ 78702 w 4070831"/>
                      <a:gd name="connsiteY17" fmla="*/ 17554 h 5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0831" h="5415194">
                        <a:moveTo>
                          <a:pt x="3992130" y="5415195"/>
                        </a:moveTo>
                        <a:lnTo>
                          <a:pt x="78702" y="5415195"/>
                        </a:lnTo>
                        <a:cubicBezTo>
                          <a:pt x="35401" y="5415195"/>
                          <a:pt x="0" y="5379794"/>
                          <a:pt x="0" y="5336493"/>
                        </a:cubicBezTo>
                        <a:lnTo>
                          <a:pt x="0" y="78702"/>
                        </a:lnTo>
                        <a:cubicBezTo>
                          <a:pt x="0" y="35401"/>
                          <a:pt x="35401" y="0"/>
                          <a:pt x="78702" y="0"/>
                        </a:cubicBezTo>
                        <a:lnTo>
                          <a:pt x="3992130" y="0"/>
                        </a:lnTo>
                        <a:cubicBezTo>
                          <a:pt x="4035431" y="0"/>
                          <a:pt x="4070832" y="35401"/>
                          <a:pt x="4070832" y="78702"/>
                        </a:cubicBezTo>
                        <a:lnTo>
                          <a:pt x="4070832" y="5336493"/>
                        </a:lnTo>
                        <a:cubicBezTo>
                          <a:pt x="4070832" y="5379794"/>
                          <a:pt x="4035431" y="5415195"/>
                          <a:pt x="3992130" y="5415195"/>
                        </a:cubicBezTo>
                        <a:close/>
                        <a:moveTo>
                          <a:pt x="78702" y="17262"/>
                        </a:moveTo>
                        <a:cubicBezTo>
                          <a:pt x="45056" y="17262"/>
                          <a:pt x="17554" y="44763"/>
                          <a:pt x="17554" y="78409"/>
                        </a:cubicBezTo>
                        <a:lnTo>
                          <a:pt x="17554" y="5336493"/>
                        </a:lnTo>
                        <a:cubicBezTo>
                          <a:pt x="17554" y="5370139"/>
                          <a:pt x="45056" y="5397641"/>
                          <a:pt x="78702" y="5397641"/>
                        </a:cubicBezTo>
                        <a:lnTo>
                          <a:pt x="3992130" y="5397641"/>
                        </a:lnTo>
                        <a:cubicBezTo>
                          <a:pt x="4025776" y="5397641"/>
                          <a:pt x="4053278" y="5370139"/>
                          <a:pt x="4053278" y="5336493"/>
                        </a:cubicBezTo>
                        <a:lnTo>
                          <a:pt x="4053278" y="78702"/>
                        </a:lnTo>
                        <a:cubicBezTo>
                          <a:pt x="4053278" y="45056"/>
                          <a:pt x="4025776" y="17554"/>
                          <a:pt x="3992130" y="17554"/>
                        </a:cubicBezTo>
                        <a:lnTo>
                          <a:pt x="78702" y="17554"/>
                        </a:lnTo>
                        <a:close/>
                      </a:path>
                    </a:pathLst>
                  </a:custGeom>
                  <a:solidFill>
                    <a:srgbClr val="E5E5E5"/>
                  </a:solidFill>
                  <a:ln w="29228"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23545A1-EC52-4C6E-804F-CFA10F7258EE}"/>
                      </a:ext>
                    </a:extLst>
                  </p:cNvPr>
                  <p:cNvSpPr/>
                  <p:nvPr/>
                </p:nvSpPr>
                <p:spPr>
                  <a:xfrm>
                    <a:off x="6631815" y="716657"/>
                    <a:ext cx="4070831" cy="5415194"/>
                  </a:xfrm>
                  <a:custGeom>
                    <a:avLst/>
                    <a:gdLst>
                      <a:gd name="connsiteX0" fmla="*/ 3992130 w 4070831"/>
                      <a:gd name="connsiteY0" fmla="*/ 5415195 h 5415194"/>
                      <a:gd name="connsiteX1" fmla="*/ 78702 w 4070831"/>
                      <a:gd name="connsiteY1" fmla="*/ 5415195 h 5415194"/>
                      <a:gd name="connsiteX2" fmla="*/ 0 w 4070831"/>
                      <a:gd name="connsiteY2" fmla="*/ 5336493 h 5415194"/>
                      <a:gd name="connsiteX3" fmla="*/ 0 w 4070831"/>
                      <a:gd name="connsiteY3" fmla="*/ 78702 h 5415194"/>
                      <a:gd name="connsiteX4" fmla="*/ 78702 w 4070831"/>
                      <a:gd name="connsiteY4" fmla="*/ 0 h 5415194"/>
                      <a:gd name="connsiteX5" fmla="*/ 3992130 w 4070831"/>
                      <a:gd name="connsiteY5" fmla="*/ 0 h 5415194"/>
                      <a:gd name="connsiteX6" fmla="*/ 4070832 w 4070831"/>
                      <a:gd name="connsiteY6" fmla="*/ 78702 h 5415194"/>
                      <a:gd name="connsiteX7" fmla="*/ 4070832 w 4070831"/>
                      <a:gd name="connsiteY7" fmla="*/ 5336493 h 5415194"/>
                      <a:gd name="connsiteX8" fmla="*/ 3992130 w 4070831"/>
                      <a:gd name="connsiteY8" fmla="*/ 5415195 h 5415194"/>
                      <a:gd name="connsiteX9" fmla="*/ 78702 w 4070831"/>
                      <a:gd name="connsiteY9" fmla="*/ 17262 h 5415194"/>
                      <a:gd name="connsiteX10" fmla="*/ 17554 w 4070831"/>
                      <a:gd name="connsiteY10" fmla="*/ 78409 h 5415194"/>
                      <a:gd name="connsiteX11" fmla="*/ 17554 w 4070831"/>
                      <a:gd name="connsiteY11" fmla="*/ 5336493 h 5415194"/>
                      <a:gd name="connsiteX12" fmla="*/ 78702 w 4070831"/>
                      <a:gd name="connsiteY12" fmla="*/ 5397641 h 5415194"/>
                      <a:gd name="connsiteX13" fmla="*/ 3992130 w 4070831"/>
                      <a:gd name="connsiteY13" fmla="*/ 5397641 h 5415194"/>
                      <a:gd name="connsiteX14" fmla="*/ 4053278 w 4070831"/>
                      <a:gd name="connsiteY14" fmla="*/ 5336493 h 5415194"/>
                      <a:gd name="connsiteX15" fmla="*/ 4053278 w 4070831"/>
                      <a:gd name="connsiteY15" fmla="*/ 78702 h 5415194"/>
                      <a:gd name="connsiteX16" fmla="*/ 3992130 w 4070831"/>
                      <a:gd name="connsiteY16" fmla="*/ 17554 h 5415194"/>
                      <a:gd name="connsiteX17" fmla="*/ 78702 w 4070831"/>
                      <a:gd name="connsiteY17" fmla="*/ 17554 h 5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0831" h="5415194">
                        <a:moveTo>
                          <a:pt x="3992130" y="5415195"/>
                        </a:moveTo>
                        <a:lnTo>
                          <a:pt x="78702" y="5415195"/>
                        </a:lnTo>
                        <a:cubicBezTo>
                          <a:pt x="35401" y="5415195"/>
                          <a:pt x="0" y="5379794"/>
                          <a:pt x="0" y="5336493"/>
                        </a:cubicBezTo>
                        <a:lnTo>
                          <a:pt x="0" y="78702"/>
                        </a:lnTo>
                        <a:cubicBezTo>
                          <a:pt x="0" y="35401"/>
                          <a:pt x="35401" y="0"/>
                          <a:pt x="78702" y="0"/>
                        </a:cubicBezTo>
                        <a:lnTo>
                          <a:pt x="3992130" y="0"/>
                        </a:lnTo>
                        <a:cubicBezTo>
                          <a:pt x="4035431" y="0"/>
                          <a:pt x="4070832" y="35401"/>
                          <a:pt x="4070832" y="78702"/>
                        </a:cubicBezTo>
                        <a:lnTo>
                          <a:pt x="4070832" y="5336493"/>
                        </a:lnTo>
                        <a:cubicBezTo>
                          <a:pt x="4070832" y="5379794"/>
                          <a:pt x="4035431" y="5415195"/>
                          <a:pt x="3992130" y="5415195"/>
                        </a:cubicBezTo>
                        <a:close/>
                        <a:moveTo>
                          <a:pt x="78702" y="17262"/>
                        </a:moveTo>
                        <a:cubicBezTo>
                          <a:pt x="45056" y="17262"/>
                          <a:pt x="17554" y="44763"/>
                          <a:pt x="17554" y="78409"/>
                        </a:cubicBezTo>
                        <a:lnTo>
                          <a:pt x="17554" y="5336493"/>
                        </a:lnTo>
                        <a:cubicBezTo>
                          <a:pt x="17554" y="5370139"/>
                          <a:pt x="45056" y="5397641"/>
                          <a:pt x="78702" y="5397641"/>
                        </a:cubicBezTo>
                        <a:lnTo>
                          <a:pt x="3992130" y="5397641"/>
                        </a:lnTo>
                        <a:cubicBezTo>
                          <a:pt x="4025776" y="5397641"/>
                          <a:pt x="4053278" y="5370139"/>
                          <a:pt x="4053278" y="5336493"/>
                        </a:cubicBezTo>
                        <a:lnTo>
                          <a:pt x="4053278" y="78702"/>
                        </a:lnTo>
                        <a:cubicBezTo>
                          <a:pt x="4053278" y="45056"/>
                          <a:pt x="4025776" y="17554"/>
                          <a:pt x="3992130" y="17554"/>
                        </a:cubicBezTo>
                        <a:lnTo>
                          <a:pt x="78702" y="17554"/>
                        </a:lnTo>
                        <a:close/>
                      </a:path>
                    </a:pathLst>
                  </a:custGeom>
                  <a:solidFill>
                    <a:srgbClr val="272727"/>
                  </a:solidFill>
                  <a:ln w="29228" cap="flat">
                    <a:noFill/>
                    <a:prstDash val="solid"/>
                    <a:miter/>
                  </a:ln>
                </p:spPr>
                <p:txBody>
                  <a:bodyPr rtlCol="0" anchor="ctr"/>
                  <a:lstStyle/>
                  <a:p>
                    <a:endParaRPr lang="en-GB"/>
                  </a:p>
                </p:txBody>
              </p:sp>
            </p:grpSp>
            <p:sp>
              <p:nvSpPr>
                <p:cNvPr id="28" name="Rectangle 27">
                  <a:extLst>
                    <a:ext uri="{FF2B5EF4-FFF2-40B4-BE49-F238E27FC236}">
                      <a16:creationId xmlns:a16="http://schemas.microsoft.com/office/drawing/2014/main" id="{D9010A29-FFA1-4D62-AC2D-49E0DE62CAB7}"/>
                    </a:ext>
                  </a:extLst>
                </p:cNvPr>
                <p:cNvSpPr/>
                <p:nvPr/>
              </p:nvSpPr>
              <p:spPr>
                <a:xfrm>
                  <a:off x="9709083" y="764695"/>
                  <a:ext cx="926030" cy="49892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graphicFrame>
            <p:nvGraphicFramePr>
              <p:cNvPr id="39" name="Chart 38">
                <a:extLst>
                  <a:ext uri="{FF2B5EF4-FFF2-40B4-BE49-F238E27FC236}">
                    <a16:creationId xmlns:a16="http://schemas.microsoft.com/office/drawing/2014/main" id="{C7AA5349-A531-4DE1-9855-BEAF7BB274B8}"/>
                  </a:ext>
                </a:extLst>
              </p:cNvPr>
              <p:cNvGraphicFramePr/>
              <p:nvPr>
                <p:extLst>
                  <p:ext uri="{D42A27DB-BD31-4B8C-83A1-F6EECF244321}">
                    <p14:modId xmlns:p14="http://schemas.microsoft.com/office/powerpoint/2010/main" val="3313819914"/>
                  </p:ext>
                </p:extLst>
              </p:nvPr>
            </p:nvGraphicFramePr>
            <p:xfrm>
              <a:off x="4999331" y="1651881"/>
              <a:ext cx="5360393" cy="3573596"/>
            </p:xfrm>
            <a:graphic>
              <a:graphicData uri="http://schemas.openxmlformats.org/drawingml/2006/chart">
                <c:chart xmlns:c="http://schemas.openxmlformats.org/drawingml/2006/chart" xmlns:r="http://schemas.openxmlformats.org/officeDocument/2006/relationships" r:id="rId4"/>
              </a:graphicData>
            </a:graphic>
          </p:graphicFrame>
        </p:grpSp>
        <p:sp>
          <p:nvSpPr>
            <p:cNvPr id="41" name="TextBox 40">
              <a:extLst>
                <a:ext uri="{FF2B5EF4-FFF2-40B4-BE49-F238E27FC236}">
                  <a16:creationId xmlns:a16="http://schemas.microsoft.com/office/drawing/2014/main" id="{F23760AC-C9BE-4D6D-883F-1AC0DC6060CD}"/>
                </a:ext>
              </a:extLst>
            </p:cNvPr>
            <p:cNvSpPr txBox="1"/>
            <p:nvPr/>
          </p:nvSpPr>
          <p:spPr>
            <a:xfrm>
              <a:off x="5830519" y="5196807"/>
              <a:ext cx="4873293" cy="261610"/>
            </a:xfrm>
            <a:prstGeom prst="rect">
              <a:avLst/>
            </a:prstGeom>
            <a:noFill/>
          </p:spPr>
          <p:txBody>
            <a:bodyPr wrap="square">
              <a:spAutoFit/>
            </a:bodyPr>
            <a:lstStyle/>
            <a:p>
              <a:r>
                <a:rPr lang="en-GB" sz="1100">
                  <a:solidFill>
                    <a:srgbClr val="EB5D65"/>
                  </a:solidFill>
                  <a:hlinkClick r:id="rId5">
                    <a:extLst>
                      <a:ext uri="{A12FA001-AC4F-418D-AE19-62706E023703}">
                        <ahyp:hlinkClr xmlns:ahyp="http://schemas.microsoft.com/office/drawing/2018/hyperlinkcolor" val="tx"/>
                      </a:ext>
                    </a:extLst>
                  </a:hlinkClick>
                </a:rPr>
                <a:t>https://www.</a:t>
              </a:r>
              <a:r>
                <a:rPr lang="en-GB" sz="1100">
                  <a:solidFill>
                    <a:srgbClr val="EB5D65"/>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affiliatepartnertracking</a:t>
              </a:r>
              <a:r>
                <a:rPr lang="en-GB" sz="1100">
                  <a:solidFill>
                    <a:srgbClr val="EB5D65"/>
                  </a:solidFill>
                  <a:hlinkClick r:id="rId5">
                    <a:extLst>
                      <a:ext uri="{A12FA001-AC4F-418D-AE19-62706E023703}">
                        <ahyp:hlinkClr xmlns:ahyp="http://schemas.microsoft.com/office/drawing/2018/hyperlinkcolor" val="tx"/>
                      </a:ext>
                    </a:extLst>
                  </a:hlinkClick>
                </a:rPr>
                <a:t>.com/</a:t>
              </a:r>
              <a:r>
                <a:rPr lang="en-GB" sz="1100">
                  <a:solidFill>
                    <a:srgbClr val="EB5D65"/>
                  </a:solidFill>
                </a:rPr>
                <a:t> </a:t>
              </a:r>
            </a:p>
          </p:txBody>
        </p:sp>
      </p:grpSp>
      <p:sp>
        <p:nvSpPr>
          <p:cNvPr id="48" name="TextBox 47">
            <a:extLst>
              <a:ext uri="{FF2B5EF4-FFF2-40B4-BE49-F238E27FC236}">
                <a16:creationId xmlns:a16="http://schemas.microsoft.com/office/drawing/2014/main" id="{7C378B94-A24A-4D38-AC75-FF626A1D5C34}"/>
              </a:ext>
            </a:extLst>
          </p:cNvPr>
          <p:cNvSpPr txBox="1"/>
          <p:nvPr/>
        </p:nvSpPr>
        <p:spPr>
          <a:xfrm>
            <a:off x="6173919" y="1891023"/>
            <a:ext cx="644769" cy="338554"/>
          </a:xfrm>
          <a:prstGeom prst="rect">
            <a:avLst/>
          </a:prstGeom>
          <a:noFill/>
        </p:spPr>
        <p:txBody>
          <a:bodyPr wrap="square" rtlCol="0">
            <a:spAutoFit/>
          </a:bodyPr>
          <a:lstStyle/>
          <a:p>
            <a:pPr algn="ctr"/>
            <a:r>
              <a:rPr lang="en-GB" sz="1600">
                <a:solidFill>
                  <a:srgbClr val="DE0833"/>
                </a:solidFill>
                <a:latin typeface="Tahoma" panose="020B0604030504040204" pitchFamily="34" charset="0"/>
                <a:ea typeface="Tahoma" panose="020B0604030504040204" pitchFamily="34" charset="0"/>
                <a:cs typeface="Tahoma" panose="020B0604030504040204" pitchFamily="34" charset="0"/>
              </a:rPr>
              <a:t>51%</a:t>
            </a:r>
          </a:p>
        </p:txBody>
      </p:sp>
      <p:sp>
        <p:nvSpPr>
          <p:cNvPr id="49" name="TextBox 48">
            <a:extLst>
              <a:ext uri="{FF2B5EF4-FFF2-40B4-BE49-F238E27FC236}">
                <a16:creationId xmlns:a16="http://schemas.microsoft.com/office/drawing/2014/main" id="{3A9369C7-4ABE-4971-B956-A9B6E0C609ED}"/>
              </a:ext>
            </a:extLst>
          </p:cNvPr>
          <p:cNvSpPr txBox="1"/>
          <p:nvPr/>
        </p:nvSpPr>
        <p:spPr>
          <a:xfrm>
            <a:off x="7388570" y="2354448"/>
            <a:ext cx="644769" cy="338554"/>
          </a:xfrm>
          <a:prstGeom prst="rect">
            <a:avLst/>
          </a:prstGeom>
          <a:noFill/>
        </p:spPr>
        <p:txBody>
          <a:bodyPr wrap="square" rtlCol="0">
            <a:spAutoFit/>
          </a:bodyPr>
          <a:lstStyle/>
          <a:p>
            <a:pPr algn="ctr"/>
            <a:r>
              <a:rPr lang="en-GB" sz="1600">
                <a:solidFill>
                  <a:srgbClr val="E74030"/>
                </a:solidFill>
                <a:latin typeface="Tahoma" panose="020B0604030504040204" pitchFamily="34" charset="0"/>
                <a:ea typeface="Tahoma" panose="020B0604030504040204" pitchFamily="34" charset="0"/>
                <a:cs typeface="Tahoma" panose="020B0604030504040204" pitchFamily="34" charset="0"/>
              </a:rPr>
              <a:t>42%</a:t>
            </a:r>
          </a:p>
        </p:txBody>
      </p:sp>
      <p:sp>
        <p:nvSpPr>
          <p:cNvPr id="50" name="TextBox 49">
            <a:extLst>
              <a:ext uri="{FF2B5EF4-FFF2-40B4-BE49-F238E27FC236}">
                <a16:creationId xmlns:a16="http://schemas.microsoft.com/office/drawing/2014/main" id="{8FF5CB32-2A76-49AD-A279-1BABB4613A68}"/>
              </a:ext>
            </a:extLst>
          </p:cNvPr>
          <p:cNvSpPr txBox="1"/>
          <p:nvPr/>
        </p:nvSpPr>
        <p:spPr>
          <a:xfrm>
            <a:off x="8607770" y="2699655"/>
            <a:ext cx="644769" cy="338554"/>
          </a:xfrm>
          <a:prstGeom prst="rect">
            <a:avLst/>
          </a:prstGeom>
          <a:noFill/>
        </p:spPr>
        <p:txBody>
          <a:bodyPr wrap="square" rtlCol="0">
            <a:spAutoFit/>
          </a:bodyPr>
          <a:lstStyle/>
          <a:p>
            <a:pPr algn="ctr"/>
            <a:r>
              <a:rPr lang="en-GB" sz="1600">
                <a:solidFill>
                  <a:srgbClr val="E74030"/>
                </a:solidFill>
                <a:latin typeface="Tahoma" panose="020B0604030504040204" pitchFamily="34" charset="0"/>
                <a:ea typeface="Tahoma" panose="020B0604030504040204" pitchFamily="34" charset="0"/>
                <a:cs typeface="Tahoma" panose="020B0604030504040204" pitchFamily="34" charset="0"/>
              </a:rPr>
              <a:t>35%</a:t>
            </a:r>
          </a:p>
        </p:txBody>
      </p:sp>
      <p:sp>
        <p:nvSpPr>
          <p:cNvPr id="51" name="TextBox 50">
            <a:extLst>
              <a:ext uri="{FF2B5EF4-FFF2-40B4-BE49-F238E27FC236}">
                <a16:creationId xmlns:a16="http://schemas.microsoft.com/office/drawing/2014/main" id="{F273E951-E10F-428E-A7BF-A7F7AB4B37AF}"/>
              </a:ext>
            </a:extLst>
          </p:cNvPr>
          <p:cNvSpPr txBox="1"/>
          <p:nvPr/>
        </p:nvSpPr>
        <p:spPr>
          <a:xfrm>
            <a:off x="9819347" y="3412156"/>
            <a:ext cx="644769" cy="338554"/>
          </a:xfrm>
          <a:prstGeom prst="rect">
            <a:avLst/>
          </a:prstGeom>
          <a:noFill/>
        </p:spPr>
        <p:txBody>
          <a:bodyPr wrap="square" rtlCol="0">
            <a:spAutoFit/>
          </a:bodyPr>
          <a:lstStyle/>
          <a:p>
            <a:pPr algn="ctr"/>
            <a:r>
              <a:rPr lang="en-GB" sz="1600">
                <a:solidFill>
                  <a:srgbClr val="F18F94"/>
                </a:solidFill>
                <a:latin typeface="Tahoma" panose="020B0604030504040204" pitchFamily="34" charset="0"/>
                <a:ea typeface="Tahoma" panose="020B0604030504040204" pitchFamily="34" charset="0"/>
                <a:cs typeface="Tahoma" panose="020B0604030504040204" pitchFamily="34" charset="0"/>
              </a:rPr>
              <a:t>21%</a:t>
            </a:r>
          </a:p>
        </p:txBody>
      </p:sp>
    </p:spTree>
    <p:extLst>
      <p:ext uri="{BB962C8B-B14F-4D97-AF65-F5344CB8AC3E}">
        <p14:creationId xmlns:p14="http://schemas.microsoft.com/office/powerpoint/2010/main" val="355937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1000" fill="hold"/>
                                        <p:tgtEl>
                                          <p:spTgt spid="5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B120CAEC-418E-4D24-BF79-BE39B7BEE88A}"/>
              </a:ext>
            </a:extLst>
          </p:cNvPr>
          <p:cNvSpPr txBox="1">
            <a:spLocks/>
          </p:cNvSpPr>
          <p:nvPr/>
        </p:nvSpPr>
        <p:spPr>
          <a:xfrm>
            <a:off x="838200" y="4106164"/>
            <a:ext cx="10521950" cy="12065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Whitney Semibold" pitchFamily="50"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Whitney Book" pitchFamily="50"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3282C"/>
                </a:solidFill>
                <a:latin typeface="Whitney Book" pitchFamily="50"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a:latin typeface="Tahoma" panose="020B0604030504040204" pitchFamily="34" charset="0"/>
              </a:rPr>
              <a:t>2022 Advertiser &amp; Agency Study</a:t>
            </a:r>
            <a:endParaRPr lang="en-GB" sz="4000">
              <a:latin typeface="Tahoma" panose="020B0604030504040204" pitchFamily="34" charset="0"/>
            </a:endParaRPr>
          </a:p>
        </p:txBody>
      </p:sp>
      <p:sp>
        <p:nvSpPr>
          <p:cNvPr id="8" name="Title 13">
            <a:extLst>
              <a:ext uri="{FF2B5EF4-FFF2-40B4-BE49-F238E27FC236}">
                <a16:creationId xmlns:a16="http://schemas.microsoft.com/office/drawing/2014/main" id="{22FA1525-D6F2-48A2-A0A3-CE59A52DDCD3}"/>
              </a:ext>
            </a:extLst>
          </p:cNvPr>
          <p:cNvSpPr txBox="1">
            <a:spLocks/>
          </p:cNvSpPr>
          <p:nvPr/>
        </p:nvSpPr>
        <p:spPr>
          <a:xfrm>
            <a:off x="838200" y="2933223"/>
            <a:ext cx="10515600" cy="1357313"/>
          </a:xfrm>
          <a:prstGeom prst="rect">
            <a:avLst/>
          </a:prstGeom>
        </p:spPr>
        <p:txBody>
          <a:bodyPr vert="horz" lIns="91440" tIns="45720" rIns="91440" bIns="45720" rtlCol="0" anchor="ctr" anchorCtr="1">
            <a:normAutofit fontScale="85000" lnSpcReduction="10000"/>
          </a:bodyPr>
          <a:lstStyle>
            <a:lvl1pPr algn="ctr" defTabSz="914400" rtl="0" eaLnBrk="1" latinLnBrk="0" hangingPunct="1">
              <a:lnSpc>
                <a:spcPct val="90000"/>
              </a:lnSpc>
              <a:spcBef>
                <a:spcPct val="0"/>
              </a:spcBef>
              <a:buNone/>
              <a:defRPr sz="7200" kern="1200" spc="30" baseline="0">
                <a:solidFill>
                  <a:schemeClr val="bg1"/>
                </a:solidFill>
                <a:latin typeface="Whitney Light" pitchFamily="50" charset="0"/>
                <a:ea typeface="Tahoma" panose="020B0604030504040204" pitchFamily="34" charset="0"/>
                <a:cs typeface="Tahoma" panose="020B0604030504040204" pitchFamily="34" charset="0"/>
              </a:defRPr>
            </a:lvl1pPr>
          </a:lstStyle>
          <a:p>
            <a:r>
              <a:rPr lang="en-GB">
                <a:latin typeface="Tahoma" panose="020B0604030504040204" pitchFamily="34" charset="0"/>
              </a:rPr>
              <a:t>State of the Affiliate Industry</a:t>
            </a:r>
          </a:p>
        </p:txBody>
      </p:sp>
      <p:pic>
        <p:nvPicPr>
          <p:cNvPr id="1028" name="Picture 4" descr="PI LIVE London, 18-19 Oct 2022 - Build Profitable Partnerships">
            <a:extLst>
              <a:ext uri="{FF2B5EF4-FFF2-40B4-BE49-F238E27FC236}">
                <a16:creationId xmlns:a16="http://schemas.microsoft.com/office/drawing/2014/main" id="{D3DAB7A1-2461-68C6-0587-04011F496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54406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3028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02BB08-7B9F-4250-80FC-D28AB90B6BFC}"/>
              </a:ext>
            </a:extLst>
          </p:cNvPr>
          <p:cNvSpPr>
            <a:spLocks noGrp="1"/>
          </p:cNvSpPr>
          <p:nvPr>
            <p:ph type="title"/>
          </p:nvPr>
        </p:nvSpPr>
        <p:spPr>
          <a:xfrm>
            <a:off x="303321" y="320736"/>
            <a:ext cx="6976216" cy="522642"/>
          </a:xfrm>
        </p:spPr>
        <p:txBody>
          <a:bodyPr/>
          <a:lstStyle/>
          <a:p>
            <a:r>
              <a:rPr lang="en-GB">
                <a:solidFill>
                  <a:srgbClr val="002060"/>
                </a:solidFill>
                <a:latin typeface="Tahoma" panose="020B0604030504040204" pitchFamily="34" charset="0"/>
              </a:rPr>
              <a:t>…and from the other side of the pond</a:t>
            </a:r>
            <a:endParaRPr lang="en-GB" sz="3200">
              <a:solidFill>
                <a:srgbClr val="002060"/>
              </a:solidFill>
              <a:latin typeface="Tahoma" panose="020B0604030504040204" pitchFamily="34" charset="0"/>
            </a:endParaRPr>
          </a:p>
        </p:txBody>
      </p:sp>
      <p:sp>
        <p:nvSpPr>
          <p:cNvPr id="23" name="Rectangle 22">
            <a:extLst>
              <a:ext uri="{FF2B5EF4-FFF2-40B4-BE49-F238E27FC236}">
                <a16:creationId xmlns:a16="http://schemas.microsoft.com/office/drawing/2014/main" id="{F0BA3255-CEE2-4FA4-914E-30274DD8B089}"/>
              </a:ext>
            </a:extLst>
          </p:cNvPr>
          <p:cNvSpPr/>
          <p:nvPr/>
        </p:nvSpPr>
        <p:spPr>
          <a:xfrm>
            <a:off x="903574" y="1820655"/>
            <a:ext cx="3941403"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sz="2400">
                <a:solidFill>
                  <a:srgbClr val="002060"/>
                </a:solidFill>
                <a:latin typeface="Tahoma" panose="020B0604030504040204" pitchFamily="34" charset="0"/>
                <a:ea typeface="Tahoma" panose="020B0604030504040204" pitchFamily="34" charset="0"/>
                <a:cs typeface="Tahoma" panose="020B0604030504040204" pitchFamily="34" charset="0"/>
              </a:rPr>
              <a:t>US affiliate spend topped $9.1bn in 2021; an increase of almost 50% since the previous survey in 2018</a:t>
            </a:r>
          </a:p>
          <a:p>
            <a:endParaRPr lang="en-US">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1552EAD1-F8BE-4075-A394-9703F6251B23}"/>
              </a:ext>
            </a:extLst>
          </p:cNvPr>
          <p:cNvSpPr/>
          <p:nvPr/>
        </p:nvSpPr>
        <p:spPr>
          <a:xfrm>
            <a:off x="903576" y="3050896"/>
            <a:ext cx="3645276" cy="106802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Connector 25">
            <a:extLst>
              <a:ext uri="{FF2B5EF4-FFF2-40B4-BE49-F238E27FC236}">
                <a16:creationId xmlns:a16="http://schemas.microsoft.com/office/drawing/2014/main" id="{D5FB0476-A5D2-43E1-8732-B3F52393231B}"/>
              </a:ext>
            </a:extLst>
          </p:cNvPr>
          <p:cNvCxnSpPr>
            <a:cxnSpLocks/>
            <a:stCxn id="30" idx="2"/>
          </p:cNvCxnSpPr>
          <p:nvPr/>
        </p:nvCxnSpPr>
        <p:spPr>
          <a:xfrm flipH="1" flipV="1">
            <a:off x="-279397" y="1977483"/>
            <a:ext cx="707617" cy="1"/>
          </a:xfrm>
          <a:prstGeom prst="line">
            <a:avLst/>
          </a:prstGeom>
          <a:ln w="127000" cap="rnd">
            <a:solidFill>
              <a:schemeClr val="tx2">
                <a:lumMod val="10000"/>
                <a:lumOff val="90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16DEC4-BC02-4D86-8602-6DE1FB950923}"/>
              </a:ext>
            </a:extLst>
          </p:cNvPr>
          <p:cNvCxnSpPr>
            <a:cxnSpLocks/>
          </p:cNvCxnSpPr>
          <p:nvPr/>
        </p:nvCxnSpPr>
        <p:spPr>
          <a:xfrm>
            <a:off x="570239" y="2119501"/>
            <a:ext cx="0" cy="1607110"/>
          </a:xfrm>
          <a:prstGeom prst="line">
            <a:avLst/>
          </a:prstGeom>
          <a:ln w="127000" cap="rnd">
            <a:solidFill>
              <a:schemeClr val="tx2">
                <a:lumMod val="10000"/>
                <a:lumOff val="90000"/>
              </a:schemeClr>
            </a:solidFill>
            <a:round/>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8B1ED37C-541A-4FC2-83B8-709C80978E0A}"/>
              </a:ext>
            </a:extLst>
          </p:cNvPr>
          <p:cNvSpPr/>
          <p:nvPr/>
        </p:nvSpPr>
        <p:spPr>
          <a:xfrm>
            <a:off x="428220" y="1835465"/>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2" name="Oval 31">
            <a:extLst>
              <a:ext uri="{FF2B5EF4-FFF2-40B4-BE49-F238E27FC236}">
                <a16:creationId xmlns:a16="http://schemas.microsoft.com/office/drawing/2014/main" id="{7E3C6087-B27E-4E0E-822A-D23A603814DE}"/>
              </a:ext>
            </a:extLst>
          </p:cNvPr>
          <p:cNvSpPr/>
          <p:nvPr/>
        </p:nvSpPr>
        <p:spPr>
          <a:xfrm>
            <a:off x="428219" y="3743876"/>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8408562A-DAC7-A835-C984-7A972110C304}"/>
              </a:ext>
            </a:extLst>
          </p:cNvPr>
          <p:cNvGrpSpPr/>
          <p:nvPr/>
        </p:nvGrpSpPr>
        <p:grpSpPr>
          <a:xfrm>
            <a:off x="6374164" y="843378"/>
            <a:ext cx="5759426" cy="7480942"/>
            <a:chOff x="6432574" y="502203"/>
            <a:chExt cx="4486867" cy="5828010"/>
          </a:xfrm>
        </p:grpSpPr>
        <p:grpSp>
          <p:nvGrpSpPr>
            <p:cNvPr id="8" name="Group 7">
              <a:extLst>
                <a:ext uri="{FF2B5EF4-FFF2-40B4-BE49-F238E27FC236}">
                  <a16:creationId xmlns:a16="http://schemas.microsoft.com/office/drawing/2014/main" id="{AEB6F49A-0BA1-2AD9-3F35-349BFE8C1064}"/>
                </a:ext>
              </a:extLst>
            </p:cNvPr>
            <p:cNvGrpSpPr/>
            <p:nvPr/>
          </p:nvGrpSpPr>
          <p:grpSpPr>
            <a:xfrm>
              <a:off x="6432574" y="502203"/>
              <a:ext cx="4486867" cy="5828010"/>
              <a:chOff x="6432574" y="502203"/>
              <a:chExt cx="4486867" cy="5828010"/>
            </a:xfrm>
          </p:grpSpPr>
          <p:sp>
            <p:nvSpPr>
              <p:cNvPr id="10" name="Freeform: Shape 9">
                <a:extLst>
                  <a:ext uri="{FF2B5EF4-FFF2-40B4-BE49-F238E27FC236}">
                    <a16:creationId xmlns:a16="http://schemas.microsoft.com/office/drawing/2014/main" id="{524481DA-88D1-0AE7-0F45-7469DB985C90}"/>
                  </a:ext>
                </a:extLst>
              </p:cNvPr>
              <p:cNvSpPr/>
              <p:nvPr/>
            </p:nvSpPr>
            <p:spPr>
              <a:xfrm>
                <a:off x="6432574" y="518586"/>
                <a:ext cx="4469605" cy="5811627"/>
              </a:xfrm>
              <a:custGeom>
                <a:avLst/>
                <a:gdLst>
                  <a:gd name="connsiteX0" fmla="*/ 4469606 w 4469605"/>
                  <a:gd name="connsiteY0" fmla="*/ 313929 h 5811627"/>
                  <a:gd name="connsiteX1" fmla="*/ 4469606 w 4469605"/>
                  <a:gd name="connsiteY1" fmla="*/ 5497407 h 5811627"/>
                  <a:gd name="connsiteX2" fmla="*/ 4467851 w 4469605"/>
                  <a:gd name="connsiteY2" fmla="*/ 5528127 h 5811627"/>
                  <a:gd name="connsiteX3" fmla="*/ 4445615 w 4469605"/>
                  <a:gd name="connsiteY3" fmla="*/ 5617654 h 5811627"/>
                  <a:gd name="connsiteX4" fmla="*/ 4354333 w 4469605"/>
                  <a:gd name="connsiteY4" fmla="*/ 5740241 h 5811627"/>
                  <a:gd name="connsiteX5" fmla="*/ 4154800 w 4469605"/>
                  <a:gd name="connsiteY5" fmla="*/ 5811628 h 5811627"/>
                  <a:gd name="connsiteX6" fmla="*/ 314221 w 4469605"/>
                  <a:gd name="connsiteY6" fmla="*/ 5811628 h 5811627"/>
                  <a:gd name="connsiteX7" fmla="*/ 292864 w 4469605"/>
                  <a:gd name="connsiteY7" fmla="*/ 5810458 h 5811627"/>
                  <a:gd name="connsiteX8" fmla="*/ 268873 w 4469605"/>
                  <a:gd name="connsiteY8" fmla="*/ 5808117 h 5811627"/>
                  <a:gd name="connsiteX9" fmla="*/ 237860 w 4469605"/>
                  <a:gd name="connsiteY9" fmla="*/ 5801681 h 5811627"/>
                  <a:gd name="connsiteX10" fmla="*/ 164425 w 4469605"/>
                  <a:gd name="connsiteY10" fmla="*/ 5773301 h 5811627"/>
                  <a:gd name="connsiteX11" fmla="*/ 92160 w 4469605"/>
                  <a:gd name="connsiteY11" fmla="*/ 5719468 h 5811627"/>
                  <a:gd name="connsiteX12" fmla="*/ 38034 w 4469605"/>
                  <a:gd name="connsiteY12" fmla="*/ 5647203 h 5811627"/>
                  <a:gd name="connsiteX13" fmla="*/ 9655 w 4469605"/>
                  <a:gd name="connsiteY13" fmla="*/ 5573475 h 5811627"/>
                  <a:gd name="connsiteX14" fmla="*/ 3803 w 4469605"/>
                  <a:gd name="connsiteY14" fmla="*/ 5542755 h 5811627"/>
                  <a:gd name="connsiteX15" fmla="*/ 1463 w 4469605"/>
                  <a:gd name="connsiteY15" fmla="*/ 5518765 h 5811627"/>
                  <a:gd name="connsiteX16" fmla="*/ 0 w 4469605"/>
                  <a:gd name="connsiteY16" fmla="*/ 5497407 h 5811627"/>
                  <a:gd name="connsiteX17" fmla="*/ 0 w 4469605"/>
                  <a:gd name="connsiteY17" fmla="*/ 313929 h 5811627"/>
                  <a:gd name="connsiteX18" fmla="*/ 1463 w 4469605"/>
                  <a:gd name="connsiteY18" fmla="*/ 292571 h 5811627"/>
                  <a:gd name="connsiteX19" fmla="*/ 3803 w 4469605"/>
                  <a:gd name="connsiteY19" fmla="*/ 268580 h 5811627"/>
                  <a:gd name="connsiteX20" fmla="*/ 9655 w 4469605"/>
                  <a:gd name="connsiteY20" fmla="*/ 237860 h 5811627"/>
                  <a:gd name="connsiteX21" fmla="*/ 38034 w 4469605"/>
                  <a:gd name="connsiteY21" fmla="*/ 164132 h 5811627"/>
                  <a:gd name="connsiteX22" fmla="*/ 92160 w 4469605"/>
                  <a:gd name="connsiteY22" fmla="*/ 91867 h 5811627"/>
                  <a:gd name="connsiteX23" fmla="*/ 164425 w 4469605"/>
                  <a:gd name="connsiteY23" fmla="*/ 38034 h 5811627"/>
                  <a:gd name="connsiteX24" fmla="*/ 237860 w 4469605"/>
                  <a:gd name="connsiteY24" fmla="*/ 9655 h 5811627"/>
                  <a:gd name="connsiteX25" fmla="*/ 268873 w 4469605"/>
                  <a:gd name="connsiteY25" fmla="*/ 3511 h 5811627"/>
                  <a:gd name="connsiteX26" fmla="*/ 292864 w 4469605"/>
                  <a:gd name="connsiteY26" fmla="*/ 1170 h 5811627"/>
                  <a:gd name="connsiteX27" fmla="*/ 314221 w 4469605"/>
                  <a:gd name="connsiteY27" fmla="*/ 0 h 5811627"/>
                  <a:gd name="connsiteX28" fmla="*/ 4154800 w 4469605"/>
                  <a:gd name="connsiteY28" fmla="*/ 0 h 5811627"/>
                  <a:gd name="connsiteX29" fmla="*/ 4176157 w 4469605"/>
                  <a:gd name="connsiteY29" fmla="*/ 1170 h 5811627"/>
                  <a:gd name="connsiteX30" fmla="*/ 4200149 w 4469605"/>
                  <a:gd name="connsiteY30" fmla="*/ 3511 h 5811627"/>
                  <a:gd name="connsiteX31" fmla="*/ 4231161 w 4469605"/>
                  <a:gd name="connsiteY31" fmla="*/ 9655 h 5811627"/>
                  <a:gd name="connsiteX32" fmla="*/ 4304596 w 4469605"/>
                  <a:gd name="connsiteY32" fmla="*/ 38034 h 5811627"/>
                  <a:gd name="connsiteX33" fmla="*/ 4376861 w 4469605"/>
                  <a:gd name="connsiteY33" fmla="*/ 91867 h 5811627"/>
                  <a:gd name="connsiteX34" fmla="*/ 4430987 w 4469605"/>
                  <a:gd name="connsiteY34" fmla="*/ 164132 h 5811627"/>
                  <a:gd name="connsiteX35" fmla="*/ 4459366 w 4469605"/>
                  <a:gd name="connsiteY35" fmla="*/ 237860 h 5811627"/>
                  <a:gd name="connsiteX36" fmla="*/ 4465218 w 4469605"/>
                  <a:gd name="connsiteY36" fmla="*/ 268580 h 5811627"/>
                  <a:gd name="connsiteX37" fmla="*/ 4468143 w 4469605"/>
                  <a:gd name="connsiteY37" fmla="*/ 292571 h 5811627"/>
                  <a:gd name="connsiteX38" fmla="*/ 4469314 w 4469605"/>
                  <a:gd name="connsiteY38" fmla="*/ 313929 h 58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605" h="5811627">
                    <a:moveTo>
                      <a:pt x="4469606" y="313929"/>
                    </a:moveTo>
                    <a:lnTo>
                      <a:pt x="4469606" y="5497407"/>
                    </a:lnTo>
                    <a:cubicBezTo>
                      <a:pt x="4469606" y="5497407"/>
                      <a:pt x="4469021" y="5507647"/>
                      <a:pt x="4467851" y="5528127"/>
                    </a:cubicBezTo>
                    <a:cubicBezTo>
                      <a:pt x="4464632" y="5548314"/>
                      <a:pt x="4461414" y="5579620"/>
                      <a:pt x="4445615" y="5617654"/>
                    </a:cubicBezTo>
                    <a:cubicBezTo>
                      <a:pt x="4430109" y="5655688"/>
                      <a:pt x="4401437" y="5700451"/>
                      <a:pt x="4354333" y="5740241"/>
                    </a:cubicBezTo>
                    <a:cubicBezTo>
                      <a:pt x="4306644" y="5778568"/>
                      <a:pt x="4237890" y="5811628"/>
                      <a:pt x="4154800" y="5811628"/>
                    </a:cubicBezTo>
                    <a:lnTo>
                      <a:pt x="314221" y="5811628"/>
                    </a:lnTo>
                    <a:cubicBezTo>
                      <a:pt x="314221" y="5811628"/>
                      <a:pt x="306614" y="5811336"/>
                      <a:pt x="292864" y="5810458"/>
                    </a:cubicBezTo>
                    <a:cubicBezTo>
                      <a:pt x="286134" y="5810458"/>
                      <a:pt x="277942" y="5809288"/>
                      <a:pt x="268873" y="5808117"/>
                    </a:cubicBezTo>
                    <a:cubicBezTo>
                      <a:pt x="259510" y="5806654"/>
                      <a:pt x="248978" y="5805192"/>
                      <a:pt x="237860" y="5801681"/>
                    </a:cubicBezTo>
                    <a:cubicBezTo>
                      <a:pt x="215625" y="5797000"/>
                      <a:pt x="190464" y="5786175"/>
                      <a:pt x="164425" y="5773301"/>
                    </a:cubicBezTo>
                    <a:cubicBezTo>
                      <a:pt x="139264" y="5759258"/>
                      <a:pt x="114103" y="5740826"/>
                      <a:pt x="92160" y="5719468"/>
                    </a:cubicBezTo>
                    <a:cubicBezTo>
                      <a:pt x="70510" y="5697233"/>
                      <a:pt x="52370" y="5672365"/>
                      <a:pt x="38034" y="5647203"/>
                    </a:cubicBezTo>
                    <a:cubicBezTo>
                      <a:pt x="25161" y="5621457"/>
                      <a:pt x="14629" y="5596296"/>
                      <a:pt x="9655" y="5573475"/>
                    </a:cubicBezTo>
                    <a:cubicBezTo>
                      <a:pt x="6437" y="5562358"/>
                      <a:pt x="4974" y="5551826"/>
                      <a:pt x="3803" y="5542755"/>
                    </a:cubicBezTo>
                    <a:cubicBezTo>
                      <a:pt x="2048" y="5533393"/>
                      <a:pt x="1463" y="5525201"/>
                      <a:pt x="1463" y="5518765"/>
                    </a:cubicBezTo>
                    <a:cubicBezTo>
                      <a:pt x="878" y="5505014"/>
                      <a:pt x="0" y="5497407"/>
                      <a:pt x="0" y="5497407"/>
                    </a:cubicBezTo>
                    <a:lnTo>
                      <a:pt x="0" y="313929"/>
                    </a:lnTo>
                    <a:cubicBezTo>
                      <a:pt x="0" y="313929"/>
                      <a:pt x="585" y="306322"/>
                      <a:pt x="1463" y="292571"/>
                    </a:cubicBezTo>
                    <a:cubicBezTo>
                      <a:pt x="1463" y="285842"/>
                      <a:pt x="2048" y="277942"/>
                      <a:pt x="3803" y="268580"/>
                    </a:cubicBezTo>
                    <a:cubicBezTo>
                      <a:pt x="5266" y="259510"/>
                      <a:pt x="6729" y="248978"/>
                      <a:pt x="9655" y="237860"/>
                    </a:cubicBezTo>
                    <a:cubicBezTo>
                      <a:pt x="14629" y="215040"/>
                      <a:pt x="25161" y="189879"/>
                      <a:pt x="38034" y="164132"/>
                    </a:cubicBezTo>
                    <a:cubicBezTo>
                      <a:pt x="52370" y="138971"/>
                      <a:pt x="70510" y="114103"/>
                      <a:pt x="92160" y="91867"/>
                    </a:cubicBezTo>
                    <a:cubicBezTo>
                      <a:pt x="114103" y="70510"/>
                      <a:pt x="139264" y="52078"/>
                      <a:pt x="164425" y="38034"/>
                    </a:cubicBezTo>
                    <a:cubicBezTo>
                      <a:pt x="190171" y="25161"/>
                      <a:pt x="215332" y="14336"/>
                      <a:pt x="237860" y="9655"/>
                    </a:cubicBezTo>
                    <a:cubicBezTo>
                      <a:pt x="248978" y="6144"/>
                      <a:pt x="259510" y="4681"/>
                      <a:pt x="268873" y="3511"/>
                    </a:cubicBezTo>
                    <a:cubicBezTo>
                      <a:pt x="277942" y="1755"/>
                      <a:pt x="286427" y="1170"/>
                      <a:pt x="292864" y="1170"/>
                    </a:cubicBezTo>
                    <a:cubicBezTo>
                      <a:pt x="306614" y="585"/>
                      <a:pt x="314221" y="0"/>
                      <a:pt x="314221" y="0"/>
                    </a:cubicBezTo>
                    <a:lnTo>
                      <a:pt x="4154800" y="0"/>
                    </a:lnTo>
                    <a:cubicBezTo>
                      <a:pt x="4154800" y="0"/>
                      <a:pt x="4162406" y="293"/>
                      <a:pt x="4176157" y="1170"/>
                    </a:cubicBezTo>
                    <a:cubicBezTo>
                      <a:pt x="4182886" y="1170"/>
                      <a:pt x="4191078" y="1755"/>
                      <a:pt x="4200149" y="3511"/>
                    </a:cubicBezTo>
                    <a:cubicBezTo>
                      <a:pt x="4209511" y="4974"/>
                      <a:pt x="4220043" y="6437"/>
                      <a:pt x="4231161" y="9655"/>
                    </a:cubicBezTo>
                    <a:cubicBezTo>
                      <a:pt x="4253981" y="14336"/>
                      <a:pt x="4278557" y="25161"/>
                      <a:pt x="4304596" y="38034"/>
                    </a:cubicBezTo>
                    <a:cubicBezTo>
                      <a:pt x="4329757" y="52078"/>
                      <a:pt x="4354918" y="70510"/>
                      <a:pt x="4376861" y="91867"/>
                    </a:cubicBezTo>
                    <a:cubicBezTo>
                      <a:pt x="4398512" y="114103"/>
                      <a:pt x="4416651" y="138971"/>
                      <a:pt x="4430987" y="164132"/>
                    </a:cubicBezTo>
                    <a:cubicBezTo>
                      <a:pt x="4443860" y="189879"/>
                      <a:pt x="4454392" y="215040"/>
                      <a:pt x="4459366" y="237860"/>
                    </a:cubicBezTo>
                    <a:cubicBezTo>
                      <a:pt x="4462584" y="248978"/>
                      <a:pt x="4464047" y="259510"/>
                      <a:pt x="4465218" y="268580"/>
                    </a:cubicBezTo>
                    <a:cubicBezTo>
                      <a:pt x="4466973" y="277942"/>
                      <a:pt x="4467558" y="286134"/>
                      <a:pt x="4468143" y="292571"/>
                    </a:cubicBezTo>
                    <a:cubicBezTo>
                      <a:pt x="4468728" y="306322"/>
                      <a:pt x="4469314" y="313929"/>
                      <a:pt x="4469314" y="313929"/>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1" name="Freeform: Shape 10">
                <a:extLst>
                  <a:ext uri="{FF2B5EF4-FFF2-40B4-BE49-F238E27FC236}">
                    <a16:creationId xmlns:a16="http://schemas.microsoft.com/office/drawing/2014/main" id="{77F6ABF7-511F-6729-6403-E9CB8E9CF384}"/>
                  </a:ext>
                </a:extLst>
              </p:cNvPr>
              <p:cNvSpPr/>
              <p:nvPr/>
            </p:nvSpPr>
            <p:spPr>
              <a:xfrm>
                <a:off x="10859465" y="1020016"/>
                <a:ext cx="59976" cy="215406"/>
              </a:xfrm>
              <a:custGeom>
                <a:avLst/>
                <a:gdLst>
                  <a:gd name="connsiteX0" fmla="*/ 46519 w 59976"/>
                  <a:gd name="connsiteY0" fmla="*/ 7644 h 215406"/>
                  <a:gd name="connsiteX1" fmla="*/ 35986 w 59976"/>
                  <a:gd name="connsiteY1" fmla="*/ 3256 h 215406"/>
                  <a:gd name="connsiteX2" fmla="*/ 17554 w 59976"/>
                  <a:gd name="connsiteY2" fmla="*/ 37 h 215406"/>
                  <a:gd name="connsiteX3" fmla="*/ 0 w 59976"/>
                  <a:gd name="connsiteY3" fmla="*/ 23150 h 215406"/>
                  <a:gd name="connsiteX4" fmla="*/ 0 w 59976"/>
                  <a:gd name="connsiteY4" fmla="*/ 58551 h 215406"/>
                  <a:gd name="connsiteX5" fmla="*/ 0 w 59976"/>
                  <a:gd name="connsiteY5" fmla="*/ 122917 h 215406"/>
                  <a:gd name="connsiteX6" fmla="*/ 0 w 59976"/>
                  <a:gd name="connsiteY6" fmla="*/ 192256 h 215406"/>
                  <a:gd name="connsiteX7" fmla="*/ 17554 w 59976"/>
                  <a:gd name="connsiteY7" fmla="*/ 215369 h 215406"/>
                  <a:gd name="connsiteX8" fmla="*/ 35986 w 59976"/>
                  <a:gd name="connsiteY8" fmla="*/ 212151 h 215406"/>
                  <a:gd name="connsiteX9" fmla="*/ 46519 w 59976"/>
                  <a:gd name="connsiteY9" fmla="*/ 207763 h 215406"/>
                  <a:gd name="connsiteX10" fmla="*/ 59977 w 59976"/>
                  <a:gd name="connsiteY10" fmla="*/ 189623 h 215406"/>
                  <a:gd name="connsiteX11" fmla="*/ 59977 w 59976"/>
                  <a:gd name="connsiteY11" fmla="*/ 33390 h 215406"/>
                  <a:gd name="connsiteX12" fmla="*/ 46519 w 59976"/>
                  <a:gd name="connsiteY12" fmla="*/ 7644 h 2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76" h="215406">
                    <a:moveTo>
                      <a:pt x="46519" y="7644"/>
                    </a:moveTo>
                    <a:cubicBezTo>
                      <a:pt x="43300" y="6181"/>
                      <a:pt x="39789" y="4718"/>
                      <a:pt x="35986" y="3256"/>
                    </a:cubicBezTo>
                    <a:cubicBezTo>
                      <a:pt x="29842" y="1208"/>
                      <a:pt x="23405" y="-255"/>
                      <a:pt x="17554" y="37"/>
                    </a:cubicBezTo>
                    <a:cubicBezTo>
                      <a:pt x="7607" y="622"/>
                      <a:pt x="0" y="6181"/>
                      <a:pt x="0" y="23150"/>
                    </a:cubicBezTo>
                    <a:lnTo>
                      <a:pt x="0" y="58551"/>
                    </a:lnTo>
                    <a:cubicBezTo>
                      <a:pt x="0" y="132279"/>
                      <a:pt x="0" y="49189"/>
                      <a:pt x="0" y="122917"/>
                    </a:cubicBezTo>
                    <a:lnTo>
                      <a:pt x="0" y="192256"/>
                    </a:lnTo>
                    <a:cubicBezTo>
                      <a:pt x="0" y="209225"/>
                      <a:pt x="7899" y="214784"/>
                      <a:pt x="17554" y="215369"/>
                    </a:cubicBezTo>
                    <a:cubicBezTo>
                      <a:pt x="23405" y="215662"/>
                      <a:pt x="29842" y="214199"/>
                      <a:pt x="35986" y="212151"/>
                    </a:cubicBezTo>
                    <a:cubicBezTo>
                      <a:pt x="39789" y="210688"/>
                      <a:pt x="43593" y="209225"/>
                      <a:pt x="46519" y="207763"/>
                    </a:cubicBezTo>
                    <a:cubicBezTo>
                      <a:pt x="55881" y="203374"/>
                      <a:pt x="59977" y="201033"/>
                      <a:pt x="59977" y="189623"/>
                    </a:cubicBezTo>
                    <a:lnTo>
                      <a:pt x="59977" y="33390"/>
                    </a:lnTo>
                    <a:cubicBezTo>
                      <a:pt x="59977" y="19054"/>
                      <a:pt x="59392" y="13788"/>
                      <a:pt x="46519" y="7644"/>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2" name="Freeform: Shape 11">
                <a:extLst>
                  <a:ext uri="{FF2B5EF4-FFF2-40B4-BE49-F238E27FC236}">
                    <a16:creationId xmlns:a16="http://schemas.microsoft.com/office/drawing/2014/main" id="{AEDA931B-6430-FBB1-18CA-ED1F64DF9C57}"/>
                  </a:ext>
                </a:extLst>
              </p:cNvPr>
              <p:cNvSpPr/>
              <p:nvPr/>
            </p:nvSpPr>
            <p:spPr>
              <a:xfrm>
                <a:off x="10296166" y="502203"/>
                <a:ext cx="295039" cy="59977"/>
              </a:xfrm>
              <a:custGeom>
                <a:avLst/>
                <a:gdLst>
                  <a:gd name="connsiteX0" fmla="*/ 10340 w 295039"/>
                  <a:gd name="connsiteY0" fmla="*/ 13458 h 59977"/>
                  <a:gd name="connsiteX1" fmla="*/ 4489 w 295039"/>
                  <a:gd name="connsiteY1" fmla="*/ 23991 h 59977"/>
                  <a:gd name="connsiteX2" fmla="*/ 100 w 295039"/>
                  <a:gd name="connsiteY2" fmla="*/ 42423 h 59977"/>
                  <a:gd name="connsiteX3" fmla="*/ 31697 w 295039"/>
                  <a:gd name="connsiteY3" fmla="*/ 59977 h 59977"/>
                  <a:gd name="connsiteX4" fmla="*/ 80264 w 295039"/>
                  <a:gd name="connsiteY4" fmla="*/ 59977 h 59977"/>
                  <a:gd name="connsiteX5" fmla="*/ 168328 w 295039"/>
                  <a:gd name="connsiteY5" fmla="*/ 59977 h 59977"/>
                  <a:gd name="connsiteX6" fmla="*/ 263414 w 295039"/>
                  <a:gd name="connsiteY6" fmla="*/ 59977 h 59977"/>
                  <a:gd name="connsiteX7" fmla="*/ 295011 w 295039"/>
                  <a:gd name="connsiteY7" fmla="*/ 42423 h 59977"/>
                  <a:gd name="connsiteX8" fmla="*/ 290623 w 295039"/>
                  <a:gd name="connsiteY8" fmla="*/ 23991 h 59977"/>
                  <a:gd name="connsiteX9" fmla="*/ 284772 w 295039"/>
                  <a:gd name="connsiteY9" fmla="*/ 13458 h 59977"/>
                  <a:gd name="connsiteX10" fmla="*/ 259903 w 295039"/>
                  <a:gd name="connsiteY10" fmla="*/ 0 h 59977"/>
                  <a:gd name="connsiteX11" fmla="*/ 46034 w 295039"/>
                  <a:gd name="connsiteY11" fmla="*/ 0 h 59977"/>
                  <a:gd name="connsiteX12" fmla="*/ 10925 w 295039"/>
                  <a:gd name="connsiteY12" fmla="*/ 13458 h 5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39" h="59977">
                    <a:moveTo>
                      <a:pt x="10340" y="13458"/>
                    </a:moveTo>
                    <a:cubicBezTo>
                      <a:pt x="8292" y="16677"/>
                      <a:pt x="6244" y="20187"/>
                      <a:pt x="4489" y="23991"/>
                    </a:cubicBezTo>
                    <a:cubicBezTo>
                      <a:pt x="1563" y="30135"/>
                      <a:pt x="-485" y="36571"/>
                      <a:pt x="100" y="42423"/>
                    </a:cubicBezTo>
                    <a:cubicBezTo>
                      <a:pt x="685" y="52370"/>
                      <a:pt x="8584" y="59977"/>
                      <a:pt x="31697" y="59977"/>
                    </a:cubicBezTo>
                    <a:lnTo>
                      <a:pt x="80264" y="59977"/>
                    </a:lnTo>
                    <a:cubicBezTo>
                      <a:pt x="181201" y="59977"/>
                      <a:pt x="67391" y="59977"/>
                      <a:pt x="168328" y="59977"/>
                    </a:cubicBezTo>
                    <a:lnTo>
                      <a:pt x="263414" y="59977"/>
                    </a:lnTo>
                    <a:cubicBezTo>
                      <a:pt x="286527" y="59977"/>
                      <a:pt x="294134" y="52078"/>
                      <a:pt x="295011" y="42423"/>
                    </a:cubicBezTo>
                    <a:cubicBezTo>
                      <a:pt x="295304" y="36571"/>
                      <a:pt x="293256" y="30135"/>
                      <a:pt x="290623" y="23991"/>
                    </a:cubicBezTo>
                    <a:cubicBezTo>
                      <a:pt x="288867" y="20187"/>
                      <a:pt x="286819" y="16384"/>
                      <a:pt x="284772" y="13458"/>
                    </a:cubicBezTo>
                    <a:cubicBezTo>
                      <a:pt x="278627" y="4096"/>
                      <a:pt x="275702" y="0"/>
                      <a:pt x="259903" y="0"/>
                    </a:cubicBezTo>
                    <a:lnTo>
                      <a:pt x="46034" y="0"/>
                    </a:lnTo>
                    <a:cubicBezTo>
                      <a:pt x="26431" y="0"/>
                      <a:pt x="19117" y="585"/>
                      <a:pt x="10925" y="13458"/>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3" name="Freeform: Shape 12">
                <a:extLst>
                  <a:ext uri="{FF2B5EF4-FFF2-40B4-BE49-F238E27FC236}">
                    <a16:creationId xmlns:a16="http://schemas.microsoft.com/office/drawing/2014/main" id="{AF703BA3-C9F2-04BA-F5DE-5F7A44295DD5}"/>
                  </a:ext>
                </a:extLst>
              </p:cNvPr>
              <p:cNvSpPr/>
              <p:nvPr/>
            </p:nvSpPr>
            <p:spPr>
              <a:xfrm>
                <a:off x="10859465" y="1309076"/>
                <a:ext cx="59976" cy="215406"/>
              </a:xfrm>
              <a:custGeom>
                <a:avLst/>
                <a:gdLst>
                  <a:gd name="connsiteX0" fmla="*/ 46519 w 59976"/>
                  <a:gd name="connsiteY0" fmla="*/ 7644 h 215406"/>
                  <a:gd name="connsiteX1" fmla="*/ 35986 w 59976"/>
                  <a:gd name="connsiteY1" fmla="*/ 3256 h 215406"/>
                  <a:gd name="connsiteX2" fmla="*/ 17554 w 59976"/>
                  <a:gd name="connsiteY2" fmla="*/ 37 h 215406"/>
                  <a:gd name="connsiteX3" fmla="*/ 0 w 59976"/>
                  <a:gd name="connsiteY3" fmla="*/ 23150 h 215406"/>
                  <a:gd name="connsiteX4" fmla="*/ 0 w 59976"/>
                  <a:gd name="connsiteY4" fmla="*/ 58551 h 215406"/>
                  <a:gd name="connsiteX5" fmla="*/ 0 w 59976"/>
                  <a:gd name="connsiteY5" fmla="*/ 122917 h 215406"/>
                  <a:gd name="connsiteX6" fmla="*/ 0 w 59976"/>
                  <a:gd name="connsiteY6" fmla="*/ 192256 h 215406"/>
                  <a:gd name="connsiteX7" fmla="*/ 17554 w 59976"/>
                  <a:gd name="connsiteY7" fmla="*/ 215369 h 215406"/>
                  <a:gd name="connsiteX8" fmla="*/ 35986 w 59976"/>
                  <a:gd name="connsiteY8" fmla="*/ 212151 h 215406"/>
                  <a:gd name="connsiteX9" fmla="*/ 46519 w 59976"/>
                  <a:gd name="connsiteY9" fmla="*/ 207763 h 215406"/>
                  <a:gd name="connsiteX10" fmla="*/ 59977 w 59976"/>
                  <a:gd name="connsiteY10" fmla="*/ 189623 h 215406"/>
                  <a:gd name="connsiteX11" fmla="*/ 59977 w 59976"/>
                  <a:gd name="connsiteY11" fmla="*/ 33390 h 215406"/>
                  <a:gd name="connsiteX12" fmla="*/ 46519 w 59976"/>
                  <a:gd name="connsiteY12" fmla="*/ 7644 h 2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76" h="215406">
                    <a:moveTo>
                      <a:pt x="46519" y="7644"/>
                    </a:moveTo>
                    <a:cubicBezTo>
                      <a:pt x="43300" y="6181"/>
                      <a:pt x="39789" y="4718"/>
                      <a:pt x="35986" y="3256"/>
                    </a:cubicBezTo>
                    <a:cubicBezTo>
                      <a:pt x="29842" y="1208"/>
                      <a:pt x="23405" y="-255"/>
                      <a:pt x="17554" y="37"/>
                    </a:cubicBezTo>
                    <a:cubicBezTo>
                      <a:pt x="7607" y="622"/>
                      <a:pt x="0" y="6181"/>
                      <a:pt x="0" y="23150"/>
                    </a:cubicBezTo>
                    <a:lnTo>
                      <a:pt x="0" y="58551"/>
                    </a:lnTo>
                    <a:cubicBezTo>
                      <a:pt x="0" y="132279"/>
                      <a:pt x="0" y="49189"/>
                      <a:pt x="0" y="122917"/>
                    </a:cubicBezTo>
                    <a:lnTo>
                      <a:pt x="0" y="192256"/>
                    </a:lnTo>
                    <a:cubicBezTo>
                      <a:pt x="0" y="209225"/>
                      <a:pt x="7899" y="214784"/>
                      <a:pt x="17554" y="215369"/>
                    </a:cubicBezTo>
                    <a:cubicBezTo>
                      <a:pt x="23405" y="215662"/>
                      <a:pt x="29842" y="214199"/>
                      <a:pt x="35986" y="212151"/>
                    </a:cubicBezTo>
                    <a:cubicBezTo>
                      <a:pt x="39789" y="210688"/>
                      <a:pt x="43593" y="209225"/>
                      <a:pt x="46519" y="207763"/>
                    </a:cubicBezTo>
                    <a:cubicBezTo>
                      <a:pt x="55881" y="203374"/>
                      <a:pt x="59977" y="201034"/>
                      <a:pt x="59977" y="189623"/>
                    </a:cubicBezTo>
                    <a:lnTo>
                      <a:pt x="59977" y="33390"/>
                    </a:lnTo>
                    <a:cubicBezTo>
                      <a:pt x="59977" y="19054"/>
                      <a:pt x="59392" y="13788"/>
                      <a:pt x="46519" y="7644"/>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4" name="Freeform: Shape 13">
                <a:extLst>
                  <a:ext uri="{FF2B5EF4-FFF2-40B4-BE49-F238E27FC236}">
                    <a16:creationId xmlns:a16="http://schemas.microsoft.com/office/drawing/2014/main" id="{6BD4AC19-7562-A0AC-1D7B-AD0C51770C14}"/>
                  </a:ext>
                </a:extLst>
              </p:cNvPr>
              <p:cNvSpPr/>
              <p:nvPr/>
            </p:nvSpPr>
            <p:spPr>
              <a:xfrm>
                <a:off x="6460076" y="546088"/>
                <a:ext cx="4414310" cy="5756917"/>
              </a:xfrm>
              <a:custGeom>
                <a:avLst/>
                <a:gdLst>
                  <a:gd name="connsiteX0" fmla="*/ 287012 w 4414310"/>
                  <a:gd name="connsiteY0" fmla="*/ 5756625 h 5756917"/>
                  <a:gd name="connsiteX1" fmla="*/ 247515 w 4414310"/>
                  <a:gd name="connsiteY1" fmla="*/ 5753992 h 5756917"/>
                  <a:gd name="connsiteX2" fmla="*/ 194560 w 4414310"/>
                  <a:gd name="connsiteY2" fmla="*/ 5741411 h 5756917"/>
                  <a:gd name="connsiteX3" fmla="*/ 83968 w 4414310"/>
                  <a:gd name="connsiteY3" fmla="*/ 5672365 h 5756917"/>
                  <a:gd name="connsiteX4" fmla="*/ 14043 w 4414310"/>
                  <a:gd name="connsiteY4" fmla="*/ 5558262 h 5756917"/>
                  <a:gd name="connsiteX5" fmla="*/ 0 w 4414310"/>
                  <a:gd name="connsiteY5" fmla="*/ 5469320 h 5756917"/>
                  <a:gd name="connsiteX6" fmla="*/ 0 w 4414310"/>
                  <a:gd name="connsiteY6" fmla="*/ 286719 h 5756917"/>
                  <a:gd name="connsiteX7" fmla="*/ 16969 w 4414310"/>
                  <a:gd name="connsiteY7" fmla="*/ 189293 h 5756917"/>
                  <a:gd name="connsiteX8" fmla="*/ 34523 w 4414310"/>
                  <a:gd name="connsiteY8" fmla="*/ 150089 h 5756917"/>
                  <a:gd name="connsiteX9" fmla="*/ 83968 w 4414310"/>
                  <a:gd name="connsiteY9" fmla="*/ 83968 h 5756917"/>
                  <a:gd name="connsiteX10" fmla="*/ 194560 w 4414310"/>
                  <a:gd name="connsiteY10" fmla="*/ 15214 h 5756917"/>
                  <a:gd name="connsiteX11" fmla="*/ 247515 w 4414310"/>
                  <a:gd name="connsiteY11" fmla="*/ 2633 h 5756917"/>
                  <a:gd name="connsiteX12" fmla="*/ 287012 w 4414310"/>
                  <a:gd name="connsiteY12" fmla="*/ 0 h 5756917"/>
                  <a:gd name="connsiteX13" fmla="*/ 4127298 w 4414310"/>
                  <a:gd name="connsiteY13" fmla="*/ 0 h 5756917"/>
                  <a:gd name="connsiteX14" fmla="*/ 4173817 w 4414310"/>
                  <a:gd name="connsiteY14" fmla="*/ 3803 h 5756917"/>
                  <a:gd name="connsiteX15" fmla="*/ 4330343 w 4414310"/>
                  <a:gd name="connsiteY15" fmla="*/ 84260 h 5756917"/>
                  <a:gd name="connsiteX16" fmla="*/ 4379787 w 4414310"/>
                  <a:gd name="connsiteY16" fmla="*/ 150381 h 5756917"/>
                  <a:gd name="connsiteX17" fmla="*/ 4397341 w 4414310"/>
                  <a:gd name="connsiteY17" fmla="*/ 189586 h 5756917"/>
                  <a:gd name="connsiteX18" fmla="*/ 4414310 w 4414310"/>
                  <a:gd name="connsiteY18" fmla="*/ 287012 h 5756917"/>
                  <a:gd name="connsiteX19" fmla="*/ 4414310 w 4414310"/>
                  <a:gd name="connsiteY19" fmla="*/ 5469613 h 5756917"/>
                  <a:gd name="connsiteX20" fmla="*/ 4400267 w 4414310"/>
                  <a:gd name="connsiteY20" fmla="*/ 5558555 h 5756917"/>
                  <a:gd name="connsiteX21" fmla="*/ 4330343 w 4414310"/>
                  <a:gd name="connsiteY21" fmla="*/ 5672657 h 5756917"/>
                  <a:gd name="connsiteX22" fmla="*/ 4173817 w 4414310"/>
                  <a:gd name="connsiteY22" fmla="*/ 5753114 h 5756917"/>
                  <a:gd name="connsiteX23" fmla="*/ 4127298 w 4414310"/>
                  <a:gd name="connsiteY23" fmla="*/ 5756918 h 5756917"/>
                  <a:gd name="connsiteX24" fmla="*/ 287012 w 4414310"/>
                  <a:gd name="connsiteY24" fmla="*/ 5756918 h 575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14310" h="5756917">
                    <a:moveTo>
                      <a:pt x="287012" y="5756625"/>
                    </a:moveTo>
                    <a:cubicBezTo>
                      <a:pt x="273846" y="5756625"/>
                      <a:pt x="260681" y="5755747"/>
                      <a:pt x="247515" y="5753992"/>
                    </a:cubicBezTo>
                    <a:cubicBezTo>
                      <a:pt x="229668" y="5751651"/>
                      <a:pt x="211821" y="5747263"/>
                      <a:pt x="194560" y="5741411"/>
                    </a:cubicBezTo>
                    <a:cubicBezTo>
                      <a:pt x="153307" y="5727368"/>
                      <a:pt x="114980" y="5703669"/>
                      <a:pt x="83968" y="5672365"/>
                    </a:cubicBezTo>
                    <a:cubicBezTo>
                      <a:pt x="52078" y="5640474"/>
                      <a:pt x="27794" y="5600977"/>
                      <a:pt x="14043" y="5558262"/>
                    </a:cubicBezTo>
                    <a:cubicBezTo>
                      <a:pt x="4681" y="5529590"/>
                      <a:pt x="0" y="5499748"/>
                      <a:pt x="0" y="5469320"/>
                    </a:cubicBezTo>
                    <a:lnTo>
                      <a:pt x="0" y="286719"/>
                    </a:lnTo>
                    <a:cubicBezTo>
                      <a:pt x="0" y="253366"/>
                      <a:pt x="5851" y="220598"/>
                      <a:pt x="16969" y="189293"/>
                    </a:cubicBezTo>
                    <a:cubicBezTo>
                      <a:pt x="21943" y="175835"/>
                      <a:pt x="27794" y="162669"/>
                      <a:pt x="34523" y="150089"/>
                    </a:cubicBezTo>
                    <a:cubicBezTo>
                      <a:pt x="47689" y="125805"/>
                      <a:pt x="64366" y="103570"/>
                      <a:pt x="83968" y="83968"/>
                    </a:cubicBezTo>
                    <a:cubicBezTo>
                      <a:pt x="114980" y="52955"/>
                      <a:pt x="153307" y="28965"/>
                      <a:pt x="194560" y="15214"/>
                    </a:cubicBezTo>
                    <a:cubicBezTo>
                      <a:pt x="211821" y="9362"/>
                      <a:pt x="229668" y="5266"/>
                      <a:pt x="247515" y="2633"/>
                    </a:cubicBezTo>
                    <a:cubicBezTo>
                      <a:pt x="260388" y="878"/>
                      <a:pt x="273846" y="0"/>
                      <a:pt x="287012" y="0"/>
                    </a:cubicBezTo>
                    <a:lnTo>
                      <a:pt x="4127298" y="0"/>
                    </a:lnTo>
                    <a:cubicBezTo>
                      <a:pt x="4142804" y="0"/>
                      <a:pt x="4158603" y="1170"/>
                      <a:pt x="4173817" y="3803"/>
                    </a:cubicBezTo>
                    <a:cubicBezTo>
                      <a:pt x="4233209" y="13458"/>
                      <a:pt x="4287335" y="41252"/>
                      <a:pt x="4330343" y="84260"/>
                    </a:cubicBezTo>
                    <a:cubicBezTo>
                      <a:pt x="4349945" y="103863"/>
                      <a:pt x="4366621" y="126098"/>
                      <a:pt x="4379787" y="150381"/>
                    </a:cubicBezTo>
                    <a:cubicBezTo>
                      <a:pt x="4386516" y="162962"/>
                      <a:pt x="4392660" y="176128"/>
                      <a:pt x="4397341" y="189586"/>
                    </a:cubicBezTo>
                    <a:cubicBezTo>
                      <a:pt x="4408459" y="220891"/>
                      <a:pt x="4414310" y="253659"/>
                      <a:pt x="4414310" y="287012"/>
                    </a:cubicBezTo>
                    <a:lnTo>
                      <a:pt x="4414310" y="5469613"/>
                    </a:lnTo>
                    <a:cubicBezTo>
                      <a:pt x="4414310" y="5500040"/>
                      <a:pt x="4409629" y="5529882"/>
                      <a:pt x="4400267" y="5558555"/>
                    </a:cubicBezTo>
                    <a:cubicBezTo>
                      <a:pt x="4386516" y="5601270"/>
                      <a:pt x="4362233" y="5640767"/>
                      <a:pt x="4330343" y="5672657"/>
                    </a:cubicBezTo>
                    <a:cubicBezTo>
                      <a:pt x="4287627" y="5715665"/>
                      <a:pt x="4233501" y="5743167"/>
                      <a:pt x="4173817" y="5753114"/>
                    </a:cubicBezTo>
                    <a:cubicBezTo>
                      <a:pt x="4158603" y="5755455"/>
                      <a:pt x="4142804" y="5756918"/>
                      <a:pt x="4127298" y="5756918"/>
                    </a:cubicBezTo>
                    <a:lnTo>
                      <a:pt x="287012" y="5756918"/>
                    </a:lnTo>
                    <a:close/>
                  </a:path>
                </a:pathLst>
              </a:custGeom>
              <a:solidFill>
                <a:srgbClr val="343434"/>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5" name="Freeform: Shape 14">
                <a:extLst>
                  <a:ext uri="{FF2B5EF4-FFF2-40B4-BE49-F238E27FC236}">
                    <a16:creationId xmlns:a16="http://schemas.microsoft.com/office/drawing/2014/main" id="{F5B80342-A9E6-6D20-DFC7-E5C6AA4A99AE}"/>
                  </a:ext>
                </a:extLst>
              </p:cNvPr>
              <p:cNvSpPr/>
              <p:nvPr/>
            </p:nvSpPr>
            <p:spPr>
              <a:xfrm>
                <a:off x="6640592" y="725142"/>
                <a:ext cx="4053277" cy="5397932"/>
              </a:xfrm>
              <a:custGeom>
                <a:avLst/>
                <a:gdLst>
                  <a:gd name="connsiteX0" fmla="*/ 3983353 w 4053277"/>
                  <a:gd name="connsiteY0" fmla="*/ 0 h 5397932"/>
                  <a:gd name="connsiteX1" fmla="*/ 4053278 w 4053277"/>
                  <a:gd name="connsiteY1" fmla="*/ 69924 h 5397932"/>
                  <a:gd name="connsiteX2" fmla="*/ 4053278 w 4053277"/>
                  <a:gd name="connsiteY2" fmla="*/ 5328008 h 5397932"/>
                  <a:gd name="connsiteX3" fmla="*/ 3983353 w 4053277"/>
                  <a:gd name="connsiteY3" fmla="*/ 5397933 h 5397932"/>
                  <a:gd name="connsiteX4" fmla="*/ 69925 w 4053277"/>
                  <a:gd name="connsiteY4" fmla="*/ 5397933 h 5397932"/>
                  <a:gd name="connsiteX5" fmla="*/ 0 w 4053277"/>
                  <a:gd name="connsiteY5" fmla="*/ 5328008 h 5397932"/>
                  <a:gd name="connsiteX6" fmla="*/ 0 w 4053277"/>
                  <a:gd name="connsiteY6" fmla="*/ 69924 h 5397932"/>
                  <a:gd name="connsiteX7" fmla="*/ 69925 w 4053277"/>
                  <a:gd name="connsiteY7" fmla="*/ 0 h 53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277" h="5397932">
                    <a:moveTo>
                      <a:pt x="3983353" y="0"/>
                    </a:moveTo>
                    <a:cubicBezTo>
                      <a:pt x="4021971" y="0"/>
                      <a:pt x="4053278" y="31306"/>
                      <a:pt x="4053278" y="69924"/>
                    </a:cubicBezTo>
                    <a:lnTo>
                      <a:pt x="4053278" y="5328008"/>
                    </a:lnTo>
                    <a:cubicBezTo>
                      <a:pt x="4053278" y="5366627"/>
                      <a:pt x="4021971" y="5397933"/>
                      <a:pt x="3983353" y="5397933"/>
                    </a:cubicBezTo>
                    <a:lnTo>
                      <a:pt x="69925" y="5397933"/>
                    </a:lnTo>
                    <a:cubicBezTo>
                      <a:pt x="31306" y="5397933"/>
                      <a:pt x="0" y="5366627"/>
                      <a:pt x="0" y="5328008"/>
                    </a:cubicBezTo>
                    <a:lnTo>
                      <a:pt x="0" y="69924"/>
                    </a:lnTo>
                    <a:cubicBezTo>
                      <a:pt x="0" y="31306"/>
                      <a:pt x="31306" y="0"/>
                      <a:pt x="69925" y="0"/>
                    </a:cubicBezTo>
                    <a:close/>
                  </a:path>
                </a:pathLst>
              </a:custGeom>
              <a:solidFill>
                <a:schemeClr val="bg1"/>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6" name="Freeform: Shape 15">
                <a:extLst>
                  <a:ext uri="{FF2B5EF4-FFF2-40B4-BE49-F238E27FC236}">
                    <a16:creationId xmlns:a16="http://schemas.microsoft.com/office/drawing/2014/main" id="{E91226C9-8AC8-E8E4-9937-2950F4C2AC96}"/>
                  </a:ext>
                </a:extLst>
              </p:cNvPr>
              <p:cNvSpPr/>
              <p:nvPr/>
            </p:nvSpPr>
            <p:spPr>
              <a:xfrm>
                <a:off x="8626856" y="586755"/>
                <a:ext cx="80749" cy="80749"/>
              </a:xfrm>
              <a:custGeom>
                <a:avLst/>
                <a:gdLst>
                  <a:gd name="connsiteX0" fmla="*/ 80749 w 80749"/>
                  <a:gd name="connsiteY0" fmla="*/ 40375 h 80749"/>
                  <a:gd name="connsiteX1" fmla="*/ 40375 w 80749"/>
                  <a:gd name="connsiteY1" fmla="*/ 80750 h 80749"/>
                  <a:gd name="connsiteX2" fmla="*/ 0 w 80749"/>
                  <a:gd name="connsiteY2" fmla="*/ 40375 h 80749"/>
                  <a:gd name="connsiteX3" fmla="*/ 40375 w 80749"/>
                  <a:gd name="connsiteY3" fmla="*/ 0 h 80749"/>
                  <a:gd name="connsiteX4" fmla="*/ 80749 w 80749"/>
                  <a:gd name="connsiteY4" fmla="*/ 40375 h 8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49" h="80749">
                    <a:moveTo>
                      <a:pt x="80749" y="40375"/>
                    </a:moveTo>
                    <a:cubicBezTo>
                      <a:pt x="80749" y="62610"/>
                      <a:pt x="62610" y="80750"/>
                      <a:pt x="40375" y="80750"/>
                    </a:cubicBezTo>
                    <a:cubicBezTo>
                      <a:pt x="18139" y="80750"/>
                      <a:pt x="0" y="62610"/>
                      <a:pt x="0" y="40375"/>
                    </a:cubicBezTo>
                    <a:cubicBezTo>
                      <a:pt x="0" y="18139"/>
                      <a:pt x="18139" y="0"/>
                      <a:pt x="40375" y="0"/>
                    </a:cubicBezTo>
                    <a:cubicBezTo>
                      <a:pt x="62610" y="0"/>
                      <a:pt x="80749" y="18139"/>
                      <a:pt x="80749" y="40375"/>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7" name="Freeform: Shape 16">
                <a:extLst>
                  <a:ext uri="{FF2B5EF4-FFF2-40B4-BE49-F238E27FC236}">
                    <a16:creationId xmlns:a16="http://schemas.microsoft.com/office/drawing/2014/main" id="{43F744D8-FFF0-FD9C-372E-1AE9650DEE59}"/>
                  </a:ext>
                </a:extLst>
              </p:cNvPr>
              <p:cNvSpPr/>
              <p:nvPr/>
            </p:nvSpPr>
            <p:spPr>
              <a:xfrm>
                <a:off x="6631815" y="716657"/>
                <a:ext cx="4070831" cy="5415194"/>
              </a:xfrm>
              <a:custGeom>
                <a:avLst/>
                <a:gdLst>
                  <a:gd name="connsiteX0" fmla="*/ 3992130 w 4070831"/>
                  <a:gd name="connsiteY0" fmla="*/ 5415195 h 5415194"/>
                  <a:gd name="connsiteX1" fmla="*/ 78702 w 4070831"/>
                  <a:gd name="connsiteY1" fmla="*/ 5415195 h 5415194"/>
                  <a:gd name="connsiteX2" fmla="*/ 0 w 4070831"/>
                  <a:gd name="connsiteY2" fmla="*/ 5336493 h 5415194"/>
                  <a:gd name="connsiteX3" fmla="*/ 0 w 4070831"/>
                  <a:gd name="connsiteY3" fmla="*/ 78702 h 5415194"/>
                  <a:gd name="connsiteX4" fmla="*/ 78702 w 4070831"/>
                  <a:gd name="connsiteY4" fmla="*/ 0 h 5415194"/>
                  <a:gd name="connsiteX5" fmla="*/ 3992130 w 4070831"/>
                  <a:gd name="connsiteY5" fmla="*/ 0 h 5415194"/>
                  <a:gd name="connsiteX6" fmla="*/ 4070832 w 4070831"/>
                  <a:gd name="connsiteY6" fmla="*/ 78702 h 5415194"/>
                  <a:gd name="connsiteX7" fmla="*/ 4070832 w 4070831"/>
                  <a:gd name="connsiteY7" fmla="*/ 5336493 h 5415194"/>
                  <a:gd name="connsiteX8" fmla="*/ 3992130 w 4070831"/>
                  <a:gd name="connsiteY8" fmla="*/ 5415195 h 5415194"/>
                  <a:gd name="connsiteX9" fmla="*/ 78702 w 4070831"/>
                  <a:gd name="connsiteY9" fmla="*/ 17262 h 5415194"/>
                  <a:gd name="connsiteX10" fmla="*/ 17554 w 4070831"/>
                  <a:gd name="connsiteY10" fmla="*/ 78409 h 5415194"/>
                  <a:gd name="connsiteX11" fmla="*/ 17554 w 4070831"/>
                  <a:gd name="connsiteY11" fmla="*/ 5336493 h 5415194"/>
                  <a:gd name="connsiteX12" fmla="*/ 78702 w 4070831"/>
                  <a:gd name="connsiteY12" fmla="*/ 5397641 h 5415194"/>
                  <a:gd name="connsiteX13" fmla="*/ 3992130 w 4070831"/>
                  <a:gd name="connsiteY13" fmla="*/ 5397641 h 5415194"/>
                  <a:gd name="connsiteX14" fmla="*/ 4053278 w 4070831"/>
                  <a:gd name="connsiteY14" fmla="*/ 5336493 h 5415194"/>
                  <a:gd name="connsiteX15" fmla="*/ 4053278 w 4070831"/>
                  <a:gd name="connsiteY15" fmla="*/ 78702 h 5415194"/>
                  <a:gd name="connsiteX16" fmla="*/ 3992130 w 4070831"/>
                  <a:gd name="connsiteY16" fmla="*/ 17554 h 5415194"/>
                  <a:gd name="connsiteX17" fmla="*/ 78702 w 4070831"/>
                  <a:gd name="connsiteY17" fmla="*/ 17554 h 5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0831" h="5415194">
                    <a:moveTo>
                      <a:pt x="3992130" y="5415195"/>
                    </a:moveTo>
                    <a:lnTo>
                      <a:pt x="78702" y="5415195"/>
                    </a:lnTo>
                    <a:cubicBezTo>
                      <a:pt x="35401" y="5415195"/>
                      <a:pt x="0" y="5379794"/>
                      <a:pt x="0" y="5336493"/>
                    </a:cubicBezTo>
                    <a:lnTo>
                      <a:pt x="0" y="78702"/>
                    </a:lnTo>
                    <a:cubicBezTo>
                      <a:pt x="0" y="35401"/>
                      <a:pt x="35401" y="0"/>
                      <a:pt x="78702" y="0"/>
                    </a:cubicBezTo>
                    <a:lnTo>
                      <a:pt x="3992130" y="0"/>
                    </a:lnTo>
                    <a:cubicBezTo>
                      <a:pt x="4035431" y="0"/>
                      <a:pt x="4070832" y="35401"/>
                      <a:pt x="4070832" y="78702"/>
                    </a:cubicBezTo>
                    <a:lnTo>
                      <a:pt x="4070832" y="5336493"/>
                    </a:lnTo>
                    <a:cubicBezTo>
                      <a:pt x="4070832" y="5379794"/>
                      <a:pt x="4035431" y="5415195"/>
                      <a:pt x="3992130" y="5415195"/>
                    </a:cubicBezTo>
                    <a:close/>
                    <a:moveTo>
                      <a:pt x="78702" y="17262"/>
                    </a:moveTo>
                    <a:cubicBezTo>
                      <a:pt x="45056" y="17262"/>
                      <a:pt x="17554" y="44763"/>
                      <a:pt x="17554" y="78409"/>
                    </a:cubicBezTo>
                    <a:lnTo>
                      <a:pt x="17554" y="5336493"/>
                    </a:lnTo>
                    <a:cubicBezTo>
                      <a:pt x="17554" y="5370139"/>
                      <a:pt x="45056" y="5397641"/>
                      <a:pt x="78702" y="5397641"/>
                    </a:cubicBezTo>
                    <a:lnTo>
                      <a:pt x="3992130" y="5397641"/>
                    </a:lnTo>
                    <a:cubicBezTo>
                      <a:pt x="4025776" y="5397641"/>
                      <a:pt x="4053278" y="5370139"/>
                      <a:pt x="4053278" y="5336493"/>
                    </a:cubicBezTo>
                    <a:lnTo>
                      <a:pt x="4053278" y="78702"/>
                    </a:lnTo>
                    <a:cubicBezTo>
                      <a:pt x="4053278" y="45056"/>
                      <a:pt x="4025776" y="17554"/>
                      <a:pt x="3992130" y="17554"/>
                    </a:cubicBezTo>
                    <a:lnTo>
                      <a:pt x="78702" y="17554"/>
                    </a:lnTo>
                    <a:close/>
                  </a:path>
                </a:pathLst>
              </a:custGeom>
              <a:solidFill>
                <a:srgbClr val="E5E5E5"/>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8" name="Freeform: Shape 17">
                <a:extLst>
                  <a:ext uri="{FF2B5EF4-FFF2-40B4-BE49-F238E27FC236}">
                    <a16:creationId xmlns:a16="http://schemas.microsoft.com/office/drawing/2014/main" id="{C4279952-3316-F28B-74DD-F852A29B5DFE}"/>
                  </a:ext>
                </a:extLst>
              </p:cNvPr>
              <p:cNvSpPr/>
              <p:nvPr/>
            </p:nvSpPr>
            <p:spPr>
              <a:xfrm>
                <a:off x="6631815" y="716657"/>
                <a:ext cx="4070831" cy="5415194"/>
              </a:xfrm>
              <a:custGeom>
                <a:avLst/>
                <a:gdLst>
                  <a:gd name="connsiteX0" fmla="*/ 3992130 w 4070831"/>
                  <a:gd name="connsiteY0" fmla="*/ 5415195 h 5415194"/>
                  <a:gd name="connsiteX1" fmla="*/ 78702 w 4070831"/>
                  <a:gd name="connsiteY1" fmla="*/ 5415195 h 5415194"/>
                  <a:gd name="connsiteX2" fmla="*/ 0 w 4070831"/>
                  <a:gd name="connsiteY2" fmla="*/ 5336493 h 5415194"/>
                  <a:gd name="connsiteX3" fmla="*/ 0 w 4070831"/>
                  <a:gd name="connsiteY3" fmla="*/ 78702 h 5415194"/>
                  <a:gd name="connsiteX4" fmla="*/ 78702 w 4070831"/>
                  <a:gd name="connsiteY4" fmla="*/ 0 h 5415194"/>
                  <a:gd name="connsiteX5" fmla="*/ 3992130 w 4070831"/>
                  <a:gd name="connsiteY5" fmla="*/ 0 h 5415194"/>
                  <a:gd name="connsiteX6" fmla="*/ 4070832 w 4070831"/>
                  <a:gd name="connsiteY6" fmla="*/ 78702 h 5415194"/>
                  <a:gd name="connsiteX7" fmla="*/ 4070832 w 4070831"/>
                  <a:gd name="connsiteY7" fmla="*/ 5336493 h 5415194"/>
                  <a:gd name="connsiteX8" fmla="*/ 3992130 w 4070831"/>
                  <a:gd name="connsiteY8" fmla="*/ 5415195 h 5415194"/>
                  <a:gd name="connsiteX9" fmla="*/ 78702 w 4070831"/>
                  <a:gd name="connsiteY9" fmla="*/ 17262 h 5415194"/>
                  <a:gd name="connsiteX10" fmla="*/ 17554 w 4070831"/>
                  <a:gd name="connsiteY10" fmla="*/ 78409 h 5415194"/>
                  <a:gd name="connsiteX11" fmla="*/ 17554 w 4070831"/>
                  <a:gd name="connsiteY11" fmla="*/ 5336493 h 5415194"/>
                  <a:gd name="connsiteX12" fmla="*/ 78702 w 4070831"/>
                  <a:gd name="connsiteY12" fmla="*/ 5397641 h 5415194"/>
                  <a:gd name="connsiteX13" fmla="*/ 3992130 w 4070831"/>
                  <a:gd name="connsiteY13" fmla="*/ 5397641 h 5415194"/>
                  <a:gd name="connsiteX14" fmla="*/ 4053278 w 4070831"/>
                  <a:gd name="connsiteY14" fmla="*/ 5336493 h 5415194"/>
                  <a:gd name="connsiteX15" fmla="*/ 4053278 w 4070831"/>
                  <a:gd name="connsiteY15" fmla="*/ 78702 h 5415194"/>
                  <a:gd name="connsiteX16" fmla="*/ 3992130 w 4070831"/>
                  <a:gd name="connsiteY16" fmla="*/ 17554 h 5415194"/>
                  <a:gd name="connsiteX17" fmla="*/ 78702 w 4070831"/>
                  <a:gd name="connsiteY17" fmla="*/ 17554 h 5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0831" h="5415194">
                    <a:moveTo>
                      <a:pt x="3992130" y="5415195"/>
                    </a:moveTo>
                    <a:lnTo>
                      <a:pt x="78702" y="5415195"/>
                    </a:lnTo>
                    <a:cubicBezTo>
                      <a:pt x="35401" y="5415195"/>
                      <a:pt x="0" y="5379794"/>
                      <a:pt x="0" y="5336493"/>
                    </a:cubicBezTo>
                    <a:lnTo>
                      <a:pt x="0" y="78702"/>
                    </a:lnTo>
                    <a:cubicBezTo>
                      <a:pt x="0" y="35401"/>
                      <a:pt x="35401" y="0"/>
                      <a:pt x="78702" y="0"/>
                    </a:cubicBezTo>
                    <a:lnTo>
                      <a:pt x="3992130" y="0"/>
                    </a:lnTo>
                    <a:cubicBezTo>
                      <a:pt x="4035431" y="0"/>
                      <a:pt x="4070832" y="35401"/>
                      <a:pt x="4070832" y="78702"/>
                    </a:cubicBezTo>
                    <a:lnTo>
                      <a:pt x="4070832" y="5336493"/>
                    </a:lnTo>
                    <a:cubicBezTo>
                      <a:pt x="4070832" y="5379794"/>
                      <a:pt x="4035431" y="5415195"/>
                      <a:pt x="3992130" y="5415195"/>
                    </a:cubicBezTo>
                    <a:close/>
                    <a:moveTo>
                      <a:pt x="78702" y="17262"/>
                    </a:moveTo>
                    <a:cubicBezTo>
                      <a:pt x="45056" y="17262"/>
                      <a:pt x="17554" y="44763"/>
                      <a:pt x="17554" y="78409"/>
                    </a:cubicBezTo>
                    <a:lnTo>
                      <a:pt x="17554" y="5336493"/>
                    </a:lnTo>
                    <a:cubicBezTo>
                      <a:pt x="17554" y="5370139"/>
                      <a:pt x="45056" y="5397641"/>
                      <a:pt x="78702" y="5397641"/>
                    </a:cubicBezTo>
                    <a:lnTo>
                      <a:pt x="3992130" y="5397641"/>
                    </a:lnTo>
                    <a:cubicBezTo>
                      <a:pt x="4025776" y="5397641"/>
                      <a:pt x="4053278" y="5370139"/>
                      <a:pt x="4053278" y="5336493"/>
                    </a:cubicBezTo>
                    <a:lnTo>
                      <a:pt x="4053278" y="78702"/>
                    </a:lnTo>
                    <a:cubicBezTo>
                      <a:pt x="4053278" y="45056"/>
                      <a:pt x="4025776" y="17554"/>
                      <a:pt x="3992130" y="17554"/>
                    </a:cubicBezTo>
                    <a:lnTo>
                      <a:pt x="78702" y="17554"/>
                    </a:ln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grpSp>
        <p:sp>
          <p:nvSpPr>
            <p:cNvPr id="9" name="Rectangle 8">
              <a:extLst>
                <a:ext uri="{FF2B5EF4-FFF2-40B4-BE49-F238E27FC236}">
                  <a16:creationId xmlns:a16="http://schemas.microsoft.com/office/drawing/2014/main" id="{B70DEE33-2647-50A8-C3FD-B61F9ABB7FD9}"/>
                </a:ext>
              </a:extLst>
            </p:cNvPr>
            <p:cNvSpPr/>
            <p:nvPr/>
          </p:nvSpPr>
          <p:spPr>
            <a:xfrm>
              <a:off x="9709085" y="764695"/>
              <a:ext cx="926030" cy="49892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Tahoma" panose="020B0604030504040204" pitchFamily="34" charset="0"/>
                <a:ea typeface="Tahoma" panose="020B0604030504040204" pitchFamily="34" charset="0"/>
                <a:cs typeface="Tahoma" panose="020B0604030504040204" pitchFamily="34" charset="0"/>
              </a:endParaRPr>
            </a:p>
          </p:txBody>
        </p:sp>
      </p:grpSp>
      <p:pic>
        <p:nvPicPr>
          <p:cNvPr id="22" name="Picture 21">
            <a:extLst>
              <a:ext uri="{FF2B5EF4-FFF2-40B4-BE49-F238E27FC236}">
                <a16:creationId xmlns:a16="http://schemas.microsoft.com/office/drawing/2014/main" id="{3494D4F1-DFAE-3978-36DC-41C1190DA0D4}"/>
              </a:ext>
            </a:extLst>
          </p:cNvPr>
          <p:cNvPicPr>
            <a:picLocks noChangeAspect="1"/>
          </p:cNvPicPr>
          <p:nvPr/>
        </p:nvPicPr>
        <p:blipFill rotWithShape="1">
          <a:blip r:embed="rId3"/>
          <a:srcRect l="12170" t="10069" r="8254" b="4267"/>
          <a:stretch/>
        </p:blipFill>
        <p:spPr>
          <a:xfrm>
            <a:off x="6649452" y="1165272"/>
            <a:ext cx="5202862" cy="1754747"/>
          </a:xfrm>
          <a:prstGeom prst="rect">
            <a:avLst/>
          </a:prstGeom>
        </p:spPr>
      </p:pic>
      <p:sp>
        <p:nvSpPr>
          <p:cNvPr id="29" name="Rectangle 28">
            <a:extLst>
              <a:ext uri="{FF2B5EF4-FFF2-40B4-BE49-F238E27FC236}">
                <a16:creationId xmlns:a16="http://schemas.microsoft.com/office/drawing/2014/main" id="{AD2C35C9-1F67-1734-FFF2-929A590953FD}"/>
              </a:ext>
            </a:extLst>
          </p:cNvPr>
          <p:cNvSpPr/>
          <p:nvPr/>
        </p:nvSpPr>
        <p:spPr>
          <a:xfrm>
            <a:off x="854275" y="3726611"/>
            <a:ext cx="3941403"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sz="2400">
                <a:solidFill>
                  <a:srgbClr val="002060"/>
                </a:solidFill>
                <a:latin typeface="Tahoma" panose="020B0604030504040204" pitchFamily="34" charset="0"/>
                <a:ea typeface="Tahoma" panose="020B0604030504040204" pitchFamily="34" charset="0"/>
                <a:cs typeface="Tahoma" panose="020B0604030504040204" pitchFamily="34" charset="0"/>
              </a:rPr>
              <a:t>US advertiser revenue of $71bn averaged to an ROI of 12:1 (retail only)</a:t>
            </a:r>
          </a:p>
          <a:p>
            <a:endParaRPr lang="en-US">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nvGrpSpPr>
          <p:cNvPr id="54" name="Group 53">
            <a:extLst>
              <a:ext uri="{FF2B5EF4-FFF2-40B4-BE49-F238E27FC236}">
                <a16:creationId xmlns:a16="http://schemas.microsoft.com/office/drawing/2014/main" id="{B0FE4588-CFBE-6B5F-9F72-5C4F353D0581}"/>
              </a:ext>
            </a:extLst>
          </p:cNvPr>
          <p:cNvGrpSpPr/>
          <p:nvPr/>
        </p:nvGrpSpPr>
        <p:grpSpPr>
          <a:xfrm>
            <a:off x="6740845" y="2891488"/>
            <a:ext cx="4645353" cy="3739695"/>
            <a:chOff x="6740845" y="2891488"/>
            <a:chExt cx="4645353" cy="3739695"/>
          </a:xfrm>
        </p:grpSpPr>
        <p:grpSp>
          <p:nvGrpSpPr>
            <p:cNvPr id="51" name="Group 50">
              <a:extLst>
                <a:ext uri="{FF2B5EF4-FFF2-40B4-BE49-F238E27FC236}">
                  <a16:creationId xmlns:a16="http://schemas.microsoft.com/office/drawing/2014/main" id="{D0128EE2-2A63-3C2A-518B-D4C63EF075D2}"/>
                </a:ext>
              </a:extLst>
            </p:cNvPr>
            <p:cNvGrpSpPr/>
            <p:nvPr/>
          </p:nvGrpSpPr>
          <p:grpSpPr>
            <a:xfrm>
              <a:off x="6953695" y="2891488"/>
              <a:ext cx="4432503" cy="3739695"/>
              <a:chOff x="6649452" y="2859946"/>
              <a:chExt cx="5062809" cy="4397230"/>
            </a:xfrm>
          </p:grpSpPr>
          <p:pic>
            <p:nvPicPr>
              <p:cNvPr id="43" name="Picture 42">
                <a:extLst>
                  <a:ext uri="{FF2B5EF4-FFF2-40B4-BE49-F238E27FC236}">
                    <a16:creationId xmlns:a16="http://schemas.microsoft.com/office/drawing/2014/main" id="{0F175108-9507-2F64-0FB9-529A150C928F}"/>
                  </a:ext>
                </a:extLst>
              </p:cNvPr>
              <p:cNvPicPr>
                <a:picLocks noChangeAspect="1"/>
              </p:cNvPicPr>
              <p:nvPr/>
            </p:nvPicPr>
            <p:blipFill>
              <a:blip r:embed="rId4"/>
              <a:stretch>
                <a:fillRect/>
              </a:stretch>
            </p:blipFill>
            <p:spPr>
              <a:xfrm>
                <a:off x="6680379" y="2859946"/>
                <a:ext cx="5031882" cy="4397230"/>
              </a:xfrm>
              <a:prstGeom prst="rect">
                <a:avLst/>
              </a:prstGeom>
            </p:spPr>
          </p:pic>
          <p:sp>
            <p:nvSpPr>
              <p:cNvPr id="48" name="Rectangle 47">
                <a:extLst>
                  <a:ext uri="{FF2B5EF4-FFF2-40B4-BE49-F238E27FC236}">
                    <a16:creationId xmlns:a16="http://schemas.microsoft.com/office/drawing/2014/main" id="{09B97034-6964-5A79-A243-DF5545A4F1F0}"/>
                  </a:ext>
                </a:extLst>
              </p:cNvPr>
              <p:cNvSpPr/>
              <p:nvPr/>
            </p:nvSpPr>
            <p:spPr>
              <a:xfrm>
                <a:off x="6649452" y="3073911"/>
                <a:ext cx="708880" cy="35836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49" name="Rectangle 48">
                <a:extLst>
                  <a:ext uri="{FF2B5EF4-FFF2-40B4-BE49-F238E27FC236}">
                    <a16:creationId xmlns:a16="http://schemas.microsoft.com/office/drawing/2014/main" id="{AA441210-1583-89D9-CC74-3A8AAD42E6E9}"/>
                  </a:ext>
                </a:extLst>
              </p:cNvPr>
              <p:cNvSpPr/>
              <p:nvPr/>
            </p:nvSpPr>
            <p:spPr>
              <a:xfrm>
                <a:off x="6655922" y="4037808"/>
                <a:ext cx="365707" cy="35836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50" name="Rectangle 49">
                <a:extLst>
                  <a:ext uri="{FF2B5EF4-FFF2-40B4-BE49-F238E27FC236}">
                    <a16:creationId xmlns:a16="http://schemas.microsoft.com/office/drawing/2014/main" id="{15E5871A-AAA3-E503-BA90-15C1299B74C2}"/>
                  </a:ext>
                </a:extLst>
              </p:cNvPr>
              <p:cNvSpPr/>
              <p:nvPr/>
            </p:nvSpPr>
            <p:spPr>
              <a:xfrm>
                <a:off x="6658132" y="6888170"/>
                <a:ext cx="1141660" cy="3583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Tahoma" panose="020B0604030504040204" pitchFamily="34" charset="0"/>
                  <a:ea typeface="Tahoma" panose="020B0604030504040204" pitchFamily="34" charset="0"/>
                  <a:cs typeface="Tahoma" panose="020B0604030504040204" pitchFamily="34" charset="0"/>
                </a:endParaRPr>
              </a:p>
            </p:txBody>
          </p:sp>
        </p:grpSp>
        <p:sp>
          <p:nvSpPr>
            <p:cNvPr id="52" name="Rectangle 51">
              <a:extLst>
                <a:ext uri="{FF2B5EF4-FFF2-40B4-BE49-F238E27FC236}">
                  <a16:creationId xmlns:a16="http://schemas.microsoft.com/office/drawing/2014/main" id="{1D24E5F0-E856-08D2-A96C-2EB12222A026}"/>
                </a:ext>
              </a:extLst>
            </p:cNvPr>
            <p:cNvSpPr/>
            <p:nvPr/>
          </p:nvSpPr>
          <p:spPr>
            <a:xfrm>
              <a:off x="6957247" y="3551915"/>
              <a:ext cx="620626" cy="30477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53" name="Rectangle 52">
              <a:extLst>
                <a:ext uri="{FF2B5EF4-FFF2-40B4-BE49-F238E27FC236}">
                  <a16:creationId xmlns:a16="http://schemas.microsoft.com/office/drawing/2014/main" id="{7E5CA544-680F-4F07-4AE6-F99DA8F0D995}"/>
                </a:ext>
              </a:extLst>
            </p:cNvPr>
            <p:cNvSpPr/>
            <p:nvPr/>
          </p:nvSpPr>
          <p:spPr>
            <a:xfrm>
              <a:off x="6740845" y="6264784"/>
              <a:ext cx="620626" cy="30477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262294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0" grpId="0" animBg="1"/>
      <p:bldP spid="32"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CC3B-4DAD-4430-B682-21368F882B70}"/>
              </a:ext>
            </a:extLst>
          </p:cNvPr>
          <p:cNvSpPr>
            <a:spLocks noGrp="1"/>
          </p:cNvSpPr>
          <p:nvPr>
            <p:ph type="title"/>
          </p:nvPr>
        </p:nvSpPr>
        <p:spPr>
          <a:xfrm>
            <a:off x="303321" y="320736"/>
            <a:ext cx="6851241" cy="522642"/>
          </a:xfrm>
        </p:spPr>
        <p:txBody>
          <a:bodyPr/>
          <a:lstStyle/>
          <a:p>
            <a:r>
              <a:rPr lang="en-GB">
                <a:solidFill>
                  <a:srgbClr val="002060"/>
                </a:solidFill>
                <a:latin typeface="Tahoma" panose="020B0604030504040204" pitchFamily="34" charset="0"/>
              </a:rPr>
              <a:t>Introducing a new Advertiser &amp; Agency Study for 2022</a:t>
            </a:r>
          </a:p>
        </p:txBody>
      </p:sp>
      <p:grpSp>
        <p:nvGrpSpPr>
          <p:cNvPr id="28" name="Group 27">
            <a:extLst>
              <a:ext uri="{FF2B5EF4-FFF2-40B4-BE49-F238E27FC236}">
                <a16:creationId xmlns:a16="http://schemas.microsoft.com/office/drawing/2014/main" id="{5EEA0C2B-1BBA-4509-A0A9-E7E306DD1B38}"/>
              </a:ext>
            </a:extLst>
          </p:cNvPr>
          <p:cNvGrpSpPr/>
          <p:nvPr/>
        </p:nvGrpSpPr>
        <p:grpSpPr>
          <a:xfrm>
            <a:off x="6374164" y="843378"/>
            <a:ext cx="5759426" cy="7480942"/>
            <a:chOff x="6432574" y="502203"/>
            <a:chExt cx="4486867" cy="5828010"/>
          </a:xfrm>
        </p:grpSpPr>
        <p:grpSp>
          <p:nvGrpSpPr>
            <p:cNvPr id="27" name="Group 26">
              <a:extLst>
                <a:ext uri="{FF2B5EF4-FFF2-40B4-BE49-F238E27FC236}">
                  <a16:creationId xmlns:a16="http://schemas.microsoft.com/office/drawing/2014/main" id="{9F8025B1-EC24-4F99-BDC9-C0B88A218D86}"/>
                </a:ext>
              </a:extLst>
            </p:cNvPr>
            <p:cNvGrpSpPr/>
            <p:nvPr/>
          </p:nvGrpSpPr>
          <p:grpSpPr>
            <a:xfrm>
              <a:off x="6432574" y="502203"/>
              <a:ext cx="4486867" cy="5828010"/>
              <a:chOff x="6432574" y="502203"/>
              <a:chExt cx="4486867" cy="5828010"/>
            </a:xfrm>
          </p:grpSpPr>
          <p:sp>
            <p:nvSpPr>
              <p:cNvPr id="18" name="Freeform: Shape 17">
                <a:extLst>
                  <a:ext uri="{FF2B5EF4-FFF2-40B4-BE49-F238E27FC236}">
                    <a16:creationId xmlns:a16="http://schemas.microsoft.com/office/drawing/2014/main" id="{2417DE67-DFFD-445C-8CEC-5E01F1D30C83}"/>
                  </a:ext>
                </a:extLst>
              </p:cNvPr>
              <p:cNvSpPr/>
              <p:nvPr/>
            </p:nvSpPr>
            <p:spPr>
              <a:xfrm>
                <a:off x="6432574" y="518586"/>
                <a:ext cx="4469605" cy="5811627"/>
              </a:xfrm>
              <a:custGeom>
                <a:avLst/>
                <a:gdLst>
                  <a:gd name="connsiteX0" fmla="*/ 4469606 w 4469605"/>
                  <a:gd name="connsiteY0" fmla="*/ 313929 h 5811627"/>
                  <a:gd name="connsiteX1" fmla="*/ 4469606 w 4469605"/>
                  <a:gd name="connsiteY1" fmla="*/ 5497407 h 5811627"/>
                  <a:gd name="connsiteX2" fmla="*/ 4467851 w 4469605"/>
                  <a:gd name="connsiteY2" fmla="*/ 5528127 h 5811627"/>
                  <a:gd name="connsiteX3" fmla="*/ 4445615 w 4469605"/>
                  <a:gd name="connsiteY3" fmla="*/ 5617654 h 5811627"/>
                  <a:gd name="connsiteX4" fmla="*/ 4354333 w 4469605"/>
                  <a:gd name="connsiteY4" fmla="*/ 5740241 h 5811627"/>
                  <a:gd name="connsiteX5" fmla="*/ 4154800 w 4469605"/>
                  <a:gd name="connsiteY5" fmla="*/ 5811628 h 5811627"/>
                  <a:gd name="connsiteX6" fmla="*/ 314221 w 4469605"/>
                  <a:gd name="connsiteY6" fmla="*/ 5811628 h 5811627"/>
                  <a:gd name="connsiteX7" fmla="*/ 292864 w 4469605"/>
                  <a:gd name="connsiteY7" fmla="*/ 5810458 h 5811627"/>
                  <a:gd name="connsiteX8" fmla="*/ 268873 w 4469605"/>
                  <a:gd name="connsiteY8" fmla="*/ 5808117 h 5811627"/>
                  <a:gd name="connsiteX9" fmla="*/ 237860 w 4469605"/>
                  <a:gd name="connsiteY9" fmla="*/ 5801681 h 5811627"/>
                  <a:gd name="connsiteX10" fmla="*/ 164425 w 4469605"/>
                  <a:gd name="connsiteY10" fmla="*/ 5773301 h 5811627"/>
                  <a:gd name="connsiteX11" fmla="*/ 92160 w 4469605"/>
                  <a:gd name="connsiteY11" fmla="*/ 5719468 h 5811627"/>
                  <a:gd name="connsiteX12" fmla="*/ 38034 w 4469605"/>
                  <a:gd name="connsiteY12" fmla="*/ 5647203 h 5811627"/>
                  <a:gd name="connsiteX13" fmla="*/ 9655 w 4469605"/>
                  <a:gd name="connsiteY13" fmla="*/ 5573475 h 5811627"/>
                  <a:gd name="connsiteX14" fmla="*/ 3803 w 4469605"/>
                  <a:gd name="connsiteY14" fmla="*/ 5542755 h 5811627"/>
                  <a:gd name="connsiteX15" fmla="*/ 1463 w 4469605"/>
                  <a:gd name="connsiteY15" fmla="*/ 5518765 h 5811627"/>
                  <a:gd name="connsiteX16" fmla="*/ 0 w 4469605"/>
                  <a:gd name="connsiteY16" fmla="*/ 5497407 h 5811627"/>
                  <a:gd name="connsiteX17" fmla="*/ 0 w 4469605"/>
                  <a:gd name="connsiteY17" fmla="*/ 313929 h 5811627"/>
                  <a:gd name="connsiteX18" fmla="*/ 1463 w 4469605"/>
                  <a:gd name="connsiteY18" fmla="*/ 292571 h 5811627"/>
                  <a:gd name="connsiteX19" fmla="*/ 3803 w 4469605"/>
                  <a:gd name="connsiteY19" fmla="*/ 268580 h 5811627"/>
                  <a:gd name="connsiteX20" fmla="*/ 9655 w 4469605"/>
                  <a:gd name="connsiteY20" fmla="*/ 237860 h 5811627"/>
                  <a:gd name="connsiteX21" fmla="*/ 38034 w 4469605"/>
                  <a:gd name="connsiteY21" fmla="*/ 164132 h 5811627"/>
                  <a:gd name="connsiteX22" fmla="*/ 92160 w 4469605"/>
                  <a:gd name="connsiteY22" fmla="*/ 91867 h 5811627"/>
                  <a:gd name="connsiteX23" fmla="*/ 164425 w 4469605"/>
                  <a:gd name="connsiteY23" fmla="*/ 38034 h 5811627"/>
                  <a:gd name="connsiteX24" fmla="*/ 237860 w 4469605"/>
                  <a:gd name="connsiteY24" fmla="*/ 9655 h 5811627"/>
                  <a:gd name="connsiteX25" fmla="*/ 268873 w 4469605"/>
                  <a:gd name="connsiteY25" fmla="*/ 3511 h 5811627"/>
                  <a:gd name="connsiteX26" fmla="*/ 292864 w 4469605"/>
                  <a:gd name="connsiteY26" fmla="*/ 1170 h 5811627"/>
                  <a:gd name="connsiteX27" fmla="*/ 314221 w 4469605"/>
                  <a:gd name="connsiteY27" fmla="*/ 0 h 5811627"/>
                  <a:gd name="connsiteX28" fmla="*/ 4154800 w 4469605"/>
                  <a:gd name="connsiteY28" fmla="*/ 0 h 5811627"/>
                  <a:gd name="connsiteX29" fmla="*/ 4176157 w 4469605"/>
                  <a:gd name="connsiteY29" fmla="*/ 1170 h 5811627"/>
                  <a:gd name="connsiteX30" fmla="*/ 4200149 w 4469605"/>
                  <a:gd name="connsiteY30" fmla="*/ 3511 h 5811627"/>
                  <a:gd name="connsiteX31" fmla="*/ 4231161 w 4469605"/>
                  <a:gd name="connsiteY31" fmla="*/ 9655 h 5811627"/>
                  <a:gd name="connsiteX32" fmla="*/ 4304596 w 4469605"/>
                  <a:gd name="connsiteY32" fmla="*/ 38034 h 5811627"/>
                  <a:gd name="connsiteX33" fmla="*/ 4376861 w 4469605"/>
                  <a:gd name="connsiteY33" fmla="*/ 91867 h 5811627"/>
                  <a:gd name="connsiteX34" fmla="*/ 4430987 w 4469605"/>
                  <a:gd name="connsiteY34" fmla="*/ 164132 h 5811627"/>
                  <a:gd name="connsiteX35" fmla="*/ 4459366 w 4469605"/>
                  <a:gd name="connsiteY35" fmla="*/ 237860 h 5811627"/>
                  <a:gd name="connsiteX36" fmla="*/ 4465218 w 4469605"/>
                  <a:gd name="connsiteY36" fmla="*/ 268580 h 5811627"/>
                  <a:gd name="connsiteX37" fmla="*/ 4468143 w 4469605"/>
                  <a:gd name="connsiteY37" fmla="*/ 292571 h 5811627"/>
                  <a:gd name="connsiteX38" fmla="*/ 4469314 w 4469605"/>
                  <a:gd name="connsiteY38" fmla="*/ 313929 h 58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605" h="5811627">
                    <a:moveTo>
                      <a:pt x="4469606" y="313929"/>
                    </a:moveTo>
                    <a:lnTo>
                      <a:pt x="4469606" y="5497407"/>
                    </a:lnTo>
                    <a:cubicBezTo>
                      <a:pt x="4469606" y="5497407"/>
                      <a:pt x="4469021" y="5507647"/>
                      <a:pt x="4467851" y="5528127"/>
                    </a:cubicBezTo>
                    <a:cubicBezTo>
                      <a:pt x="4464632" y="5548314"/>
                      <a:pt x="4461414" y="5579620"/>
                      <a:pt x="4445615" y="5617654"/>
                    </a:cubicBezTo>
                    <a:cubicBezTo>
                      <a:pt x="4430109" y="5655688"/>
                      <a:pt x="4401437" y="5700451"/>
                      <a:pt x="4354333" y="5740241"/>
                    </a:cubicBezTo>
                    <a:cubicBezTo>
                      <a:pt x="4306644" y="5778568"/>
                      <a:pt x="4237890" y="5811628"/>
                      <a:pt x="4154800" y="5811628"/>
                    </a:cubicBezTo>
                    <a:lnTo>
                      <a:pt x="314221" y="5811628"/>
                    </a:lnTo>
                    <a:cubicBezTo>
                      <a:pt x="314221" y="5811628"/>
                      <a:pt x="306614" y="5811336"/>
                      <a:pt x="292864" y="5810458"/>
                    </a:cubicBezTo>
                    <a:cubicBezTo>
                      <a:pt x="286134" y="5810458"/>
                      <a:pt x="277942" y="5809288"/>
                      <a:pt x="268873" y="5808117"/>
                    </a:cubicBezTo>
                    <a:cubicBezTo>
                      <a:pt x="259510" y="5806654"/>
                      <a:pt x="248978" y="5805192"/>
                      <a:pt x="237860" y="5801681"/>
                    </a:cubicBezTo>
                    <a:cubicBezTo>
                      <a:pt x="215625" y="5797000"/>
                      <a:pt x="190464" y="5786175"/>
                      <a:pt x="164425" y="5773301"/>
                    </a:cubicBezTo>
                    <a:cubicBezTo>
                      <a:pt x="139264" y="5759258"/>
                      <a:pt x="114103" y="5740826"/>
                      <a:pt x="92160" y="5719468"/>
                    </a:cubicBezTo>
                    <a:cubicBezTo>
                      <a:pt x="70510" y="5697233"/>
                      <a:pt x="52370" y="5672365"/>
                      <a:pt x="38034" y="5647203"/>
                    </a:cubicBezTo>
                    <a:cubicBezTo>
                      <a:pt x="25161" y="5621457"/>
                      <a:pt x="14629" y="5596296"/>
                      <a:pt x="9655" y="5573475"/>
                    </a:cubicBezTo>
                    <a:cubicBezTo>
                      <a:pt x="6437" y="5562358"/>
                      <a:pt x="4974" y="5551826"/>
                      <a:pt x="3803" y="5542755"/>
                    </a:cubicBezTo>
                    <a:cubicBezTo>
                      <a:pt x="2048" y="5533393"/>
                      <a:pt x="1463" y="5525201"/>
                      <a:pt x="1463" y="5518765"/>
                    </a:cubicBezTo>
                    <a:cubicBezTo>
                      <a:pt x="878" y="5505014"/>
                      <a:pt x="0" y="5497407"/>
                      <a:pt x="0" y="5497407"/>
                    </a:cubicBezTo>
                    <a:lnTo>
                      <a:pt x="0" y="313929"/>
                    </a:lnTo>
                    <a:cubicBezTo>
                      <a:pt x="0" y="313929"/>
                      <a:pt x="585" y="306322"/>
                      <a:pt x="1463" y="292571"/>
                    </a:cubicBezTo>
                    <a:cubicBezTo>
                      <a:pt x="1463" y="285842"/>
                      <a:pt x="2048" y="277942"/>
                      <a:pt x="3803" y="268580"/>
                    </a:cubicBezTo>
                    <a:cubicBezTo>
                      <a:pt x="5266" y="259510"/>
                      <a:pt x="6729" y="248978"/>
                      <a:pt x="9655" y="237860"/>
                    </a:cubicBezTo>
                    <a:cubicBezTo>
                      <a:pt x="14629" y="215040"/>
                      <a:pt x="25161" y="189879"/>
                      <a:pt x="38034" y="164132"/>
                    </a:cubicBezTo>
                    <a:cubicBezTo>
                      <a:pt x="52370" y="138971"/>
                      <a:pt x="70510" y="114103"/>
                      <a:pt x="92160" y="91867"/>
                    </a:cubicBezTo>
                    <a:cubicBezTo>
                      <a:pt x="114103" y="70510"/>
                      <a:pt x="139264" y="52078"/>
                      <a:pt x="164425" y="38034"/>
                    </a:cubicBezTo>
                    <a:cubicBezTo>
                      <a:pt x="190171" y="25161"/>
                      <a:pt x="215332" y="14336"/>
                      <a:pt x="237860" y="9655"/>
                    </a:cubicBezTo>
                    <a:cubicBezTo>
                      <a:pt x="248978" y="6144"/>
                      <a:pt x="259510" y="4681"/>
                      <a:pt x="268873" y="3511"/>
                    </a:cubicBezTo>
                    <a:cubicBezTo>
                      <a:pt x="277942" y="1755"/>
                      <a:pt x="286427" y="1170"/>
                      <a:pt x="292864" y="1170"/>
                    </a:cubicBezTo>
                    <a:cubicBezTo>
                      <a:pt x="306614" y="585"/>
                      <a:pt x="314221" y="0"/>
                      <a:pt x="314221" y="0"/>
                    </a:cubicBezTo>
                    <a:lnTo>
                      <a:pt x="4154800" y="0"/>
                    </a:lnTo>
                    <a:cubicBezTo>
                      <a:pt x="4154800" y="0"/>
                      <a:pt x="4162406" y="293"/>
                      <a:pt x="4176157" y="1170"/>
                    </a:cubicBezTo>
                    <a:cubicBezTo>
                      <a:pt x="4182886" y="1170"/>
                      <a:pt x="4191078" y="1755"/>
                      <a:pt x="4200149" y="3511"/>
                    </a:cubicBezTo>
                    <a:cubicBezTo>
                      <a:pt x="4209511" y="4974"/>
                      <a:pt x="4220043" y="6437"/>
                      <a:pt x="4231161" y="9655"/>
                    </a:cubicBezTo>
                    <a:cubicBezTo>
                      <a:pt x="4253981" y="14336"/>
                      <a:pt x="4278557" y="25161"/>
                      <a:pt x="4304596" y="38034"/>
                    </a:cubicBezTo>
                    <a:cubicBezTo>
                      <a:pt x="4329757" y="52078"/>
                      <a:pt x="4354918" y="70510"/>
                      <a:pt x="4376861" y="91867"/>
                    </a:cubicBezTo>
                    <a:cubicBezTo>
                      <a:pt x="4398512" y="114103"/>
                      <a:pt x="4416651" y="138971"/>
                      <a:pt x="4430987" y="164132"/>
                    </a:cubicBezTo>
                    <a:cubicBezTo>
                      <a:pt x="4443860" y="189879"/>
                      <a:pt x="4454392" y="215040"/>
                      <a:pt x="4459366" y="237860"/>
                    </a:cubicBezTo>
                    <a:cubicBezTo>
                      <a:pt x="4462584" y="248978"/>
                      <a:pt x="4464047" y="259510"/>
                      <a:pt x="4465218" y="268580"/>
                    </a:cubicBezTo>
                    <a:cubicBezTo>
                      <a:pt x="4466973" y="277942"/>
                      <a:pt x="4467558" y="286134"/>
                      <a:pt x="4468143" y="292571"/>
                    </a:cubicBezTo>
                    <a:cubicBezTo>
                      <a:pt x="4468728" y="306322"/>
                      <a:pt x="4469314" y="313929"/>
                      <a:pt x="4469314" y="313929"/>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9" name="Freeform: Shape 18">
                <a:extLst>
                  <a:ext uri="{FF2B5EF4-FFF2-40B4-BE49-F238E27FC236}">
                    <a16:creationId xmlns:a16="http://schemas.microsoft.com/office/drawing/2014/main" id="{3332E25E-5CAF-4B8E-A288-F9D4647B2FA6}"/>
                  </a:ext>
                </a:extLst>
              </p:cNvPr>
              <p:cNvSpPr/>
              <p:nvPr/>
            </p:nvSpPr>
            <p:spPr>
              <a:xfrm>
                <a:off x="10859465" y="1020016"/>
                <a:ext cx="59976" cy="215406"/>
              </a:xfrm>
              <a:custGeom>
                <a:avLst/>
                <a:gdLst>
                  <a:gd name="connsiteX0" fmla="*/ 46519 w 59976"/>
                  <a:gd name="connsiteY0" fmla="*/ 7644 h 215406"/>
                  <a:gd name="connsiteX1" fmla="*/ 35986 w 59976"/>
                  <a:gd name="connsiteY1" fmla="*/ 3256 h 215406"/>
                  <a:gd name="connsiteX2" fmla="*/ 17554 w 59976"/>
                  <a:gd name="connsiteY2" fmla="*/ 37 h 215406"/>
                  <a:gd name="connsiteX3" fmla="*/ 0 w 59976"/>
                  <a:gd name="connsiteY3" fmla="*/ 23150 h 215406"/>
                  <a:gd name="connsiteX4" fmla="*/ 0 w 59976"/>
                  <a:gd name="connsiteY4" fmla="*/ 58551 h 215406"/>
                  <a:gd name="connsiteX5" fmla="*/ 0 w 59976"/>
                  <a:gd name="connsiteY5" fmla="*/ 122917 h 215406"/>
                  <a:gd name="connsiteX6" fmla="*/ 0 w 59976"/>
                  <a:gd name="connsiteY6" fmla="*/ 192256 h 215406"/>
                  <a:gd name="connsiteX7" fmla="*/ 17554 w 59976"/>
                  <a:gd name="connsiteY7" fmla="*/ 215369 h 215406"/>
                  <a:gd name="connsiteX8" fmla="*/ 35986 w 59976"/>
                  <a:gd name="connsiteY8" fmla="*/ 212151 h 215406"/>
                  <a:gd name="connsiteX9" fmla="*/ 46519 w 59976"/>
                  <a:gd name="connsiteY9" fmla="*/ 207763 h 215406"/>
                  <a:gd name="connsiteX10" fmla="*/ 59977 w 59976"/>
                  <a:gd name="connsiteY10" fmla="*/ 189623 h 215406"/>
                  <a:gd name="connsiteX11" fmla="*/ 59977 w 59976"/>
                  <a:gd name="connsiteY11" fmla="*/ 33390 h 215406"/>
                  <a:gd name="connsiteX12" fmla="*/ 46519 w 59976"/>
                  <a:gd name="connsiteY12" fmla="*/ 7644 h 2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76" h="215406">
                    <a:moveTo>
                      <a:pt x="46519" y="7644"/>
                    </a:moveTo>
                    <a:cubicBezTo>
                      <a:pt x="43300" y="6181"/>
                      <a:pt x="39789" y="4718"/>
                      <a:pt x="35986" y="3256"/>
                    </a:cubicBezTo>
                    <a:cubicBezTo>
                      <a:pt x="29842" y="1208"/>
                      <a:pt x="23405" y="-255"/>
                      <a:pt x="17554" y="37"/>
                    </a:cubicBezTo>
                    <a:cubicBezTo>
                      <a:pt x="7607" y="622"/>
                      <a:pt x="0" y="6181"/>
                      <a:pt x="0" y="23150"/>
                    </a:cubicBezTo>
                    <a:lnTo>
                      <a:pt x="0" y="58551"/>
                    </a:lnTo>
                    <a:cubicBezTo>
                      <a:pt x="0" y="132279"/>
                      <a:pt x="0" y="49189"/>
                      <a:pt x="0" y="122917"/>
                    </a:cubicBezTo>
                    <a:lnTo>
                      <a:pt x="0" y="192256"/>
                    </a:lnTo>
                    <a:cubicBezTo>
                      <a:pt x="0" y="209225"/>
                      <a:pt x="7899" y="214784"/>
                      <a:pt x="17554" y="215369"/>
                    </a:cubicBezTo>
                    <a:cubicBezTo>
                      <a:pt x="23405" y="215662"/>
                      <a:pt x="29842" y="214199"/>
                      <a:pt x="35986" y="212151"/>
                    </a:cubicBezTo>
                    <a:cubicBezTo>
                      <a:pt x="39789" y="210688"/>
                      <a:pt x="43593" y="209225"/>
                      <a:pt x="46519" y="207763"/>
                    </a:cubicBezTo>
                    <a:cubicBezTo>
                      <a:pt x="55881" y="203374"/>
                      <a:pt x="59977" y="201033"/>
                      <a:pt x="59977" y="189623"/>
                    </a:cubicBezTo>
                    <a:lnTo>
                      <a:pt x="59977" y="33390"/>
                    </a:lnTo>
                    <a:cubicBezTo>
                      <a:pt x="59977" y="19054"/>
                      <a:pt x="59392" y="13788"/>
                      <a:pt x="46519" y="7644"/>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0" name="Freeform: Shape 19">
                <a:extLst>
                  <a:ext uri="{FF2B5EF4-FFF2-40B4-BE49-F238E27FC236}">
                    <a16:creationId xmlns:a16="http://schemas.microsoft.com/office/drawing/2014/main" id="{7DC3D814-80AD-4E34-A56D-1A2B3E8C1E83}"/>
                  </a:ext>
                </a:extLst>
              </p:cNvPr>
              <p:cNvSpPr/>
              <p:nvPr/>
            </p:nvSpPr>
            <p:spPr>
              <a:xfrm>
                <a:off x="10296166" y="502203"/>
                <a:ext cx="295039" cy="59977"/>
              </a:xfrm>
              <a:custGeom>
                <a:avLst/>
                <a:gdLst>
                  <a:gd name="connsiteX0" fmla="*/ 10340 w 295039"/>
                  <a:gd name="connsiteY0" fmla="*/ 13458 h 59977"/>
                  <a:gd name="connsiteX1" fmla="*/ 4489 w 295039"/>
                  <a:gd name="connsiteY1" fmla="*/ 23991 h 59977"/>
                  <a:gd name="connsiteX2" fmla="*/ 100 w 295039"/>
                  <a:gd name="connsiteY2" fmla="*/ 42423 h 59977"/>
                  <a:gd name="connsiteX3" fmla="*/ 31697 w 295039"/>
                  <a:gd name="connsiteY3" fmla="*/ 59977 h 59977"/>
                  <a:gd name="connsiteX4" fmla="*/ 80264 w 295039"/>
                  <a:gd name="connsiteY4" fmla="*/ 59977 h 59977"/>
                  <a:gd name="connsiteX5" fmla="*/ 168328 w 295039"/>
                  <a:gd name="connsiteY5" fmla="*/ 59977 h 59977"/>
                  <a:gd name="connsiteX6" fmla="*/ 263414 w 295039"/>
                  <a:gd name="connsiteY6" fmla="*/ 59977 h 59977"/>
                  <a:gd name="connsiteX7" fmla="*/ 295011 w 295039"/>
                  <a:gd name="connsiteY7" fmla="*/ 42423 h 59977"/>
                  <a:gd name="connsiteX8" fmla="*/ 290623 w 295039"/>
                  <a:gd name="connsiteY8" fmla="*/ 23991 h 59977"/>
                  <a:gd name="connsiteX9" fmla="*/ 284772 w 295039"/>
                  <a:gd name="connsiteY9" fmla="*/ 13458 h 59977"/>
                  <a:gd name="connsiteX10" fmla="*/ 259903 w 295039"/>
                  <a:gd name="connsiteY10" fmla="*/ 0 h 59977"/>
                  <a:gd name="connsiteX11" fmla="*/ 46034 w 295039"/>
                  <a:gd name="connsiteY11" fmla="*/ 0 h 59977"/>
                  <a:gd name="connsiteX12" fmla="*/ 10925 w 295039"/>
                  <a:gd name="connsiteY12" fmla="*/ 13458 h 5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39" h="59977">
                    <a:moveTo>
                      <a:pt x="10340" y="13458"/>
                    </a:moveTo>
                    <a:cubicBezTo>
                      <a:pt x="8292" y="16677"/>
                      <a:pt x="6244" y="20187"/>
                      <a:pt x="4489" y="23991"/>
                    </a:cubicBezTo>
                    <a:cubicBezTo>
                      <a:pt x="1563" y="30135"/>
                      <a:pt x="-485" y="36571"/>
                      <a:pt x="100" y="42423"/>
                    </a:cubicBezTo>
                    <a:cubicBezTo>
                      <a:pt x="685" y="52370"/>
                      <a:pt x="8584" y="59977"/>
                      <a:pt x="31697" y="59977"/>
                    </a:cubicBezTo>
                    <a:lnTo>
                      <a:pt x="80264" y="59977"/>
                    </a:lnTo>
                    <a:cubicBezTo>
                      <a:pt x="181201" y="59977"/>
                      <a:pt x="67391" y="59977"/>
                      <a:pt x="168328" y="59977"/>
                    </a:cubicBezTo>
                    <a:lnTo>
                      <a:pt x="263414" y="59977"/>
                    </a:lnTo>
                    <a:cubicBezTo>
                      <a:pt x="286527" y="59977"/>
                      <a:pt x="294134" y="52078"/>
                      <a:pt x="295011" y="42423"/>
                    </a:cubicBezTo>
                    <a:cubicBezTo>
                      <a:pt x="295304" y="36571"/>
                      <a:pt x="293256" y="30135"/>
                      <a:pt x="290623" y="23991"/>
                    </a:cubicBezTo>
                    <a:cubicBezTo>
                      <a:pt x="288867" y="20187"/>
                      <a:pt x="286819" y="16384"/>
                      <a:pt x="284772" y="13458"/>
                    </a:cubicBezTo>
                    <a:cubicBezTo>
                      <a:pt x="278627" y="4096"/>
                      <a:pt x="275702" y="0"/>
                      <a:pt x="259903" y="0"/>
                    </a:cubicBezTo>
                    <a:lnTo>
                      <a:pt x="46034" y="0"/>
                    </a:lnTo>
                    <a:cubicBezTo>
                      <a:pt x="26431" y="0"/>
                      <a:pt x="19117" y="585"/>
                      <a:pt x="10925" y="13458"/>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1" name="Freeform: Shape 20">
                <a:extLst>
                  <a:ext uri="{FF2B5EF4-FFF2-40B4-BE49-F238E27FC236}">
                    <a16:creationId xmlns:a16="http://schemas.microsoft.com/office/drawing/2014/main" id="{74C5E111-7ECB-4160-B52A-A2700D8C564F}"/>
                  </a:ext>
                </a:extLst>
              </p:cNvPr>
              <p:cNvSpPr/>
              <p:nvPr/>
            </p:nvSpPr>
            <p:spPr>
              <a:xfrm>
                <a:off x="10859465" y="1309076"/>
                <a:ext cx="59976" cy="215406"/>
              </a:xfrm>
              <a:custGeom>
                <a:avLst/>
                <a:gdLst>
                  <a:gd name="connsiteX0" fmla="*/ 46519 w 59976"/>
                  <a:gd name="connsiteY0" fmla="*/ 7644 h 215406"/>
                  <a:gd name="connsiteX1" fmla="*/ 35986 w 59976"/>
                  <a:gd name="connsiteY1" fmla="*/ 3256 h 215406"/>
                  <a:gd name="connsiteX2" fmla="*/ 17554 w 59976"/>
                  <a:gd name="connsiteY2" fmla="*/ 37 h 215406"/>
                  <a:gd name="connsiteX3" fmla="*/ 0 w 59976"/>
                  <a:gd name="connsiteY3" fmla="*/ 23150 h 215406"/>
                  <a:gd name="connsiteX4" fmla="*/ 0 w 59976"/>
                  <a:gd name="connsiteY4" fmla="*/ 58551 h 215406"/>
                  <a:gd name="connsiteX5" fmla="*/ 0 w 59976"/>
                  <a:gd name="connsiteY5" fmla="*/ 122917 h 215406"/>
                  <a:gd name="connsiteX6" fmla="*/ 0 w 59976"/>
                  <a:gd name="connsiteY6" fmla="*/ 192256 h 215406"/>
                  <a:gd name="connsiteX7" fmla="*/ 17554 w 59976"/>
                  <a:gd name="connsiteY7" fmla="*/ 215369 h 215406"/>
                  <a:gd name="connsiteX8" fmla="*/ 35986 w 59976"/>
                  <a:gd name="connsiteY8" fmla="*/ 212151 h 215406"/>
                  <a:gd name="connsiteX9" fmla="*/ 46519 w 59976"/>
                  <a:gd name="connsiteY9" fmla="*/ 207763 h 215406"/>
                  <a:gd name="connsiteX10" fmla="*/ 59977 w 59976"/>
                  <a:gd name="connsiteY10" fmla="*/ 189623 h 215406"/>
                  <a:gd name="connsiteX11" fmla="*/ 59977 w 59976"/>
                  <a:gd name="connsiteY11" fmla="*/ 33390 h 215406"/>
                  <a:gd name="connsiteX12" fmla="*/ 46519 w 59976"/>
                  <a:gd name="connsiteY12" fmla="*/ 7644 h 2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76" h="215406">
                    <a:moveTo>
                      <a:pt x="46519" y="7644"/>
                    </a:moveTo>
                    <a:cubicBezTo>
                      <a:pt x="43300" y="6181"/>
                      <a:pt x="39789" y="4718"/>
                      <a:pt x="35986" y="3256"/>
                    </a:cubicBezTo>
                    <a:cubicBezTo>
                      <a:pt x="29842" y="1208"/>
                      <a:pt x="23405" y="-255"/>
                      <a:pt x="17554" y="37"/>
                    </a:cubicBezTo>
                    <a:cubicBezTo>
                      <a:pt x="7607" y="622"/>
                      <a:pt x="0" y="6181"/>
                      <a:pt x="0" y="23150"/>
                    </a:cubicBezTo>
                    <a:lnTo>
                      <a:pt x="0" y="58551"/>
                    </a:lnTo>
                    <a:cubicBezTo>
                      <a:pt x="0" y="132279"/>
                      <a:pt x="0" y="49189"/>
                      <a:pt x="0" y="122917"/>
                    </a:cubicBezTo>
                    <a:lnTo>
                      <a:pt x="0" y="192256"/>
                    </a:lnTo>
                    <a:cubicBezTo>
                      <a:pt x="0" y="209225"/>
                      <a:pt x="7899" y="214784"/>
                      <a:pt x="17554" y="215369"/>
                    </a:cubicBezTo>
                    <a:cubicBezTo>
                      <a:pt x="23405" y="215662"/>
                      <a:pt x="29842" y="214199"/>
                      <a:pt x="35986" y="212151"/>
                    </a:cubicBezTo>
                    <a:cubicBezTo>
                      <a:pt x="39789" y="210688"/>
                      <a:pt x="43593" y="209225"/>
                      <a:pt x="46519" y="207763"/>
                    </a:cubicBezTo>
                    <a:cubicBezTo>
                      <a:pt x="55881" y="203374"/>
                      <a:pt x="59977" y="201034"/>
                      <a:pt x="59977" y="189623"/>
                    </a:cubicBezTo>
                    <a:lnTo>
                      <a:pt x="59977" y="33390"/>
                    </a:lnTo>
                    <a:cubicBezTo>
                      <a:pt x="59977" y="19054"/>
                      <a:pt x="59392" y="13788"/>
                      <a:pt x="46519" y="7644"/>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2" name="Freeform: Shape 21">
                <a:extLst>
                  <a:ext uri="{FF2B5EF4-FFF2-40B4-BE49-F238E27FC236}">
                    <a16:creationId xmlns:a16="http://schemas.microsoft.com/office/drawing/2014/main" id="{75596E41-5659-402B-AFCC-07539EA2141F}"/>
                  </a:ext>
                </a:extLst>
              </p:cNvPr>
              <p:cNvSpPr/>
              <p:nvPr/>
            </p:nvSpPr>
            <p:spPr>
              <a:xfrm>
                <a:off x="6460076" y="546088"/>
                <a:ext cx="4414310" cy="5756917"/>
              </a:xfrm>
              <a:custGeom>
                <a:avLst/>
                <a:gdLst>
                  <a:gd name="connsiteX0" fmla="*/ 287012 w 4414310"/>
                  <a:gd name="connsiteY0" fmla="*/ 5756625 h 5756917"/>
                  <a:gd name="connsiteX1" fmla="*/ 247515 w 4414310"/>
                  <a:gd name="connsiteY1" fmla="*/ 5753992 h 5756917"/>
                  <a:gd name="connsiteX2" fmla="*/ 194560 w 4414310"/>
                  <a:gd name="connsiteY2" fmla="*/ 5741411 h 5756917"/>
                  <a:gd name="connsiteX3" fmla="*/ 83968 w 4414310"/>
                  <a:gd name="connsiteY3" fmla="*/ 5672365 h 5756917"/>
                  <a:gd name="connsiteX4" fmla="*/ 14043 w 4414310"/>
                  <a:gd name="connsiteY4" fmla="*/ 5558262 h 5756917"/>
                  <a:gd name="connsiteX5" fmla="*/ 0 w 4414310"/>
                  <a:gd name="connsiteY5" fmla="*/ 5469320 h 5756917"/>
                  <a:gd name="connsiteX6" fmla="*/ 0 w 4414310"/>
                  <a:gd name="connsiteY6" fmla="*/ 286719 h 5756917"/>
                  <a:gd name="connsiteX7" fmla="*/ 16969 w 4414310"/>
                  <a:gd name="connsiteY7" fmla="*/ 189293 h 5756917"/>
                  <a:gd name="connsiteX8" fmla="*/ 34523 w 4414310"/>
                  <a:gd name="connsiteY8" fmla="*/ 150089 h 5756917"/>
                  <a:gd name="connsiteX9" fmla="*/ 83968 w 4414310"/>
                  <a:gd name="connsiteY9" fmla="*/ 83968 h 5756917"/>
                  <a:gd name="connsiteX10" fmla="*/ 194560 w 4414310"/>
                  <a:gd name="connsiteY10" fmla="*/ 15214 h 5756917"/>
                  <a:gd name="connsiteX11" fmla="*/ 247515 w 4414310"/>
                  <a:gd name="connsiteY11" fmla="*/ 2633 h 5756917"/>
                  <a:gd name="connsiteX12" fmla="*/ 287012 w 4414310"/>
                  <a:gd name="connsiteY12" fmla="*/ 0 h 5756917"/>
                  <a:gd name="connsiteX13" fmla="*/ 4127298 w 4414310"/>
                  <a:gd name="connsiteY13" fmla="*/ 0 h 5756917"/>
                  <a:gd name="connsiteX14" fmla="*/ 4173817 w 4414310"/>
                  <a:gd name="connsiteY14" fmla="*/ 3803 h 5756917"/>
                  <a:gd name="connsiteX15" fmla="*/ 4330343 w 4414310"/>
                  <a:gd name="connsiteY15" fmla="*/ 84260 h 5756917"/>
                  <a:gd name="connsiteX16" fmla="*/ 4379787 w 4414310"/>
                  <a:gd name="connsiteY16" fmla="*/ 150381 h 5756917"/>
                  <a:gd name="connsiteX17" fmla="*/ 4397341 w 4414310"/>
                  <a:gd name="connsiteY17" fmla="*/ 189586 h 5756917"/>
                  <a:gd name="connsiteX18" fmla="*/ 4414310 w 4414310"/>
                  <a:gd name="connsiteY18" fmla="*/ 287012 h 5756917"/>
                  <a:gd name="connsiteX19" fmla="*/ 4414310 w 4414310"/>
                  <a:gd name="connsiteY19" fmla="*/ 5469613 h 5756917"/>
                  <a:gd name="connsiteX20" fmla="*/ 4400267 w 4414310"/>
                  <a:gd name="connsiteY20" fmla="*/ 5558555 h 5756917"/>
                  <a:gd name="connsiteX21" fmla="*/ 4330343 w 4414310"/>
                  <a:gd name="connsiteY21" fmla="*/ 5672657 h 5756917"/>
                  <a:gd name="connsiteX22" fmla="*/ 4173817 w 4414310"/>
                  <a:gd name="connsiteY22" fmla="*/ 5753114 h 5756917"/>
                  <a:gd name="connsiteX23" fmla="*/ 4127298 w 4414310"/>
                  <a:gd name="connsiteY23" fmla="*/ 5756918 h 5756917"/>
                  <a:gd name="connsiteX24" fmla="*/ 287012 w 4414310"/>
                  <a:gd name="connsiteY24" fmla="*/ 5756918 h 575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14310" h="5756917">
                    <a:moveTo>
                      <a:pt x="287012" y="5756625"/>
                    </a:moveTo>
                    <a:cubicBezTo>
                      <a:pt x="273846" y="5756625"/>
                      <a:pt x="260681" y="5755747"/>
                      <a:pt x="247515" y="5753992"/>
                    </a:cubicBezTo>
                    <a:cubicBezTo>
                      <a:pt x="229668" y="5751651"/>
                      <a:pt x="211821" y="5747263"/>
                      <a:pt x="194560" y="5741411"/>
                    </a:cubicBezTo>
                    <a:cubicBezTo>
                      <a:pt x="153307" y="5727368"/>
                      <a:pt x="114980" y="5703669"/>
                      <a:pt x="83968" y="5672365"/>
                    </a:cubicBezTo>
                    <a:cubicBezTo>
                      <a:pt x="52078" y="5640474"/>
                      <a:pt x="27794" y="5600977"/>
                      <a:pt x="14043" y="5558262"/>
                    </a:cubicBezTo>
                    <a:cubicBezTo>
                      <a:pt x="4681" y="5529590"/>
                      <a:pt x="0" y="5499748"/>
                      <a:pt x="0" y="5469320"/>
                    </a:cubicBezTo>
                    <a:lnTo>
                      <a:pt x="0" y="286719"/>
                    </a:lnTo>
                    <a:cubicBezTo>
                      <a:pt x="0" y="253366"/>
                      <a:pt x="5851" y="220598"/>
                      <a:pt x="16969" y="189293"/>
                    </a:cubicBezTo>
                    <a:cubicBezTo>
                      <a:pt x="21943" y="175835"/>
                      <a:pt x="27794" y="162669"/>
                      <a:pt x="34523" y="150089"/>
                    </a:cubicBezTo>
                    <a:cubicBezTo>
                      <a:pt x="47689" y="125805"/>
                      <a:pt x="64366" y="103570"/>
                      <a:pt x="83968" y="83968"/>
                    </a:cubicBezTo>
                    <a:cubicBezTo>
                      <a:pt x="114980" y="52955"/>
                      <a:pt x="153307" y="28965"/>
                      <a:pt x="194560" y="15214"/>
                    </a:cubicBezTo>
                    <a:cubicBezTo>
                      <a:pt x="211821" y="9362"/>
                      <a:pt x="229668" y="5266"/>
                      <a:pt x="247515" y="2633"/>
                    </a:cubicBezTo>
                    <a:cubicBezTo>
                      <a:pt x="260388" y="878"/>
                      <a:pt x="273846" y="0"/>
                      <a:pt x="287012" y="0"/>
                    </a:cubicBezTo>
                    <a:lnTo>
                      <a:pt x="4127298" y="0"/>
                    </a:lnTo>
                    <a:cubicBezTo>
                      <a:pt x="4142804" y="0"/>
                      <a:pt x="4158603" y="1170"/>
                      <a:pt x="4173817" y="3803"/>
                    </a:cubicBezTo>
                    <a:cubicBezTo>
                      <a:pt x="4233209" y="13458"/>
                      <a:pt x="4287335" y="41252"/>
                      <a:pt x="4330343" y="84260"/>
                    </a:cubicBezTo>
                    <a:cubicBezTo>
                      <a:pt x="4349945" y="103863"/>
                      <a:pt x="4366621" y="126098"/>
                      <a:pt x="4379787" y="150381"/>
                    </a:cubicBezTo>
                    <a:cubicBezTo>
                      <a:pt x="4386516" y="162962"/>
                      <a:pt x="4392660" y="176128"/>
                      <a:pt x="4397341" y="189586"/>
                    </a:cubicBezTo>
                    <a:cubicBezTo>
                      <a:pt x="4408459" y="220891"/>
                      <a:pt x="4414310" y="253659"/>
                      <a:pt x="4414310" y="287012"/>
                    </a:cubicBezTo>
                    <a:lnTo>
                      <a:pt x="4414310" y="5469613"/>
                    </a:lnTo>
                    <a:cubicBezTo>
                      <a:pt x="4414310" y="5500040"/>
                      <a:pt x="4409629" y="5529882"/>
                      <a:pt x="4400267" y="5558555"/>
                    </a:cubicBezTo>
                    <a:cubicBezTo>
                      <a:pt x="4386516" y="5601270"/>
                      <a:pt x="4362233" y="5640767"/>
                      <a:pt x="4330343" y="5672657"/>
                    </a:cubicBezTo>
                    <a:cubicBezTo>
                      <a:pt x="4287627" y="5715665"/>
                      <a:pt x="4233501" y="5743167"/>
                      <a:pt x="4173817" y="5753114"/>
                    </a:cubicBezTo>
                    <a:cubicBezTo>
                      <a:pt x="4158603" y="5755455"/>
                      <a:pt x="4142804" y="5756918"/>
                      <a:pt x="4127298" y="5756918"/>
                    </a:cubicBezTo>
                    <a:lnTo>
                      <a:pt x="287012" y="5756918"/>
                    </a:lnTo>
                    <a:close/>
                  </a:path>
                </a:pathLst>
              </a:custGeom>
              <a:solidFill>
                <a:srgbClr val="343434"/>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3" name="Freeform: Shape 22">
                <a:extLst>
                  <a:ext uri="{FF2B5EF4-FFF2-40B4-BE49-F238E27FC236}">
                    <a16:creationId xmlns:a16="http://schemas.microsoft.com/office/drawing/2014/main" id="{06D07B29-DD28-457B-8295-558CDFD4F185}"/>
                  </a:ext>
                </a:extLst>
              </p:cNvPr>
              <p:cNvSpPr/>
              <p:nvPr/>
            </p:nvSpPr>
            <p:spPr>
              <a:xfrm>
                <a:off x="6640592" y="725142"/>
                <a:ext cx="4053277" cy="5397932"/>
              </a:xfrm>
              <a:custGeom>
                <a:avLst/>
                <a:gdLst>
                  <a:gd name="connsiteX0" fmla="*/ 3983353 w 4053277"/>
                  <a:gd name="connsiteY0" fmla="*/ 0 h 5397932"/>
                  <a:gd name="connsiteX1" fmla="*/ 4053278 w 4053277"/>
                  <a:gd name="connsiteY1" fmla="*/ 69924 h 5397932"/>
                  <a:gd name="connsiteX2" fmla="*/ 4053278 w 4053277"/>
                  <a:gd name="connsiteY2" fmla="*/ 5328008 h 5397932"/>
                  <a:gd name="connsiteX3" fmla="*/ 3983353 w 4053277"/>
                  <a:gd name="connsiteY3" fmla="*/ 5397933 h 5397932"/>
                  <a:gd name="connsiteX4" fmla="*/ 69925 w 4053277"/>
                  <a:gd name="connsiteY4" fmla="*/ 5397933 h 5397932"/>
                  <a:gd name="connsiteX5" fmla="*/ 0 w 4053277"/>
                  <a:gd name="connsiteY5" fmla="*/ 5328008 h 5397932"/>
                  <a:gd name="connsiteX6" fmla="*/ 0 w 4053277"/>
                  <a:gd name="connsiteY6" fmla="*/ 69924 h 5397932"/>
                  <a:gd name="connsiteX7" fmla="*/ 69925 w 4053277"/>
                  <a:gd name="connsiteY7" fmla="*/ 0 h 53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277" h="5397932">
                    <a:moveTo>
                      <a:pt x="3983353" y="0"/>
                    </a:moveTo>
                    <a:cubicBezTo>
                      <a:pt x="4021971" y="0"/>
                      <a:pt x="4053278" y="31306"/>
                      <a:pt x="4053278" y="69924"/>
                    </a:cubicBezTo>
                    <a:lnTo>
                      <a:pt x="4053278" y="5328008"/>
                    </a:lnTo>
                    <a:cubicBezTo>
                      <a:pt x="4053278" y="5366627"/>
                      <a:pt x="4021971" y="5397933"/>
                      <a:pt x="3983353" y="5397933"/>
                    </a:cubicBezTo>
                    <a:lnTo>
                      <a:pt x="69925" y="5397933"/>
                    </a:lnTo>
                    <a:cubicBezTo>
                      <a:pt x="31306" y="5397933"/>
                      <a:pt x="0" y="5366627"/>
                      <a:pt x="0" y="5328008"/>
                    </a:cubicBezTo>
                    <a:lnTo>
                      <a:pt x="0" y="69924"/>
                    </a:lnTo>
                    <a:cubicBezTo>
                      <a:pt x="0" y="31306"/>
                      <a:pt x="31306" y="0"/>
                      <a:pt x="69925" y="0"/>
                    </a:cubicBezTo>
                    <a:close/>
                  </a:path>
                </a:pathLst>
              </a:custGeom>
              <a:solidFill>
                <a:schemeClr val="bg1"/>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4" name="Freeform: Shape 23">
                <a:extLst>
                  <a:ext uri="{FF2B5EF4-FFF2-40B4-BE49-F238E27FC236}">
                    <a16:creationId xmlns:a16="http://schemas.microsoft.com/office/drawing/2014/main" id="{4A02A24C-1AD1-4B96-8A8D-8C24F7154FF5}"/>
                  </a:ext>
                </a:extLst>
              </p:cNvPr>
              <p:cNvSpPr/>
              <p:nvPr/>
            </p:nvSpPr>
            <p:spPr>
              <a:xfrm>
                <a:off x="8626856" y="586755"/>
                <a:ext cx="80749" cy="80749"/>
              </a:xfrm>
              <a:custGeom>
                <a:avLst/>
                <a:gdLst>
                  <a:gd name="connsiteX0" fmla="*/ 80749 w 80749"/>
                  <a:gd name="connsiteY0" fmla="*/ 40375 h 80749"/>
                  <a:gd name="connsiteX1" fmla="*/ 40375 w 80749"/>
                  <a:gd name="connsiteY1" fmla="*/ 80750 h 80749"/>
                  <a:gd name="connsiteX2" fmla="*/ 0 w 80749"/>
                  <a:gd name="connsiteY2" fmla="*/ 40375 h 80749"/>
                  <a:gd name="connsiteX3" fmla="*/ 40375 w 80749"/>
                  <a:gd name="connsiteY3" fmla="*/ 0 h 80749"/>
                  <a:gd name="connsiteX4" fmla="*/ 80749 w 80749"/>
                  <a:gd name="connsiteY4" fmla="*/ 40375 h 8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49" h="80749">
                    <a:moveTo>
                      <a:pt x="80749" y="40375"/>
                    </a:moveTo>
                    <a:cubicBezTo>
                      <a:pt x="80749" y="62610"/>
                      <a:pt x="62610" y="80750"/>
                      <a:pt x="40375" y="80750"/>
                    </a:cubicBezTo>
                    <a:cubicBezTo>
                      <a:pt x="18139" y="80750"/>
                      <a:pt x="0" y="62610"/>
                      <a:pt x="0" y="40375"/>
                    </a:cubicBezTo>
                    <a:cubicBezTo>
                      <a:pt x="0" y="18139"/>
                      <a:pt x="18139" y="0"/>
                      <a:pt x="40375" y="0"/>
                    </a:cubicBezTo>
                    <a:cubicBezTo>
                      <a:pt x="62610" y="0"/>
                      <a:pt x="80749" y="18139"/>
                      <a:pt x="80749" y="40375"/>
                    </a:cubicBez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5" name="Freeform: Shape 24">
                <a:extLst>
                  <a:ext uri="{FF2B5EF4-FFF2-40B4-BE49-F238E27FC236}">
                    <a16:creationId xmlns:a16="http://schemas.microsoft.com/office/drawing/2014/main" id="{C82FC272-37FF-4C8D-8CB6-D74D5EB5E68E}"/>
                  </a:ext>
                </a:extLst>
              </p:cNvPr>
              <p:cNvSpPr/>
              <p:nvPr/>
            </p:nvSpPr>
            <p:spPr>
              <a:xfrm>
                <a:off x="6631815" y="716657"/>
                <a:ext cx="4070831" cy="5415194"/>
              </a:xfrm>
              <a:custGeom>
                <a:avLst/>
                <a:gdLst>
                  <a:gd name="connsiteX0" fmla="*/ 3992130 w 4070831"/>
                  <a:gd name="connsiteY0" fmla="*/ 5415195 h 5415194"/>
                  <a:gd name="connsiteX1" fmla="*/ 78702 w 4070831"/>
                  <a:gd name="connsiteY1" fmla="*/ 5415195 h 5415194"/>
                  <a:gd name="connsiteX2" fmla="*/ 0 w 4070831"/>
                  <a:gd name="connsiteY2" fmla="*/ 5336493 h 5415194"/>
                  <a:gd name="connsiteX3" fmla="*/ 0 w 4070831"/>
                  <a:gd name="connsiteY3" fmla="*/ 78702 h 5415194"/>
                  <a:gd name="connsiteX4" fmla="*/ 78702 w 4070831"/>
                  <a:gd name="connsiteY4" fmla="*/ 0 h 5415194"/>
                  <a:gd name="connsiteX5" fmla="*/ 3992130 w 4070831"/>
                  <a:gd name="connsiteY5" fmla="*/ 0 h 5415194"/>
                  <a:gd name="connsiteX6" fmla="*/ 4070832 w 4070831"/>
                  <a:gd name="connsiteY6" fmla="*/ 78702 h 5415194"/>
                  <a:gd name="connsiteX7" fmla="*/ 4070832 w 4070831"/>
                  <a:gd name="connsiteY7" fmla="*/ 5336493 h 5415194"/>
                  <a:gd name="connsiteX8" fmla="*/ 3992130 w 4070831"/>
                  <a:gd name="connsiteY8" fmla="*/ 5415195 h 5415194"/>
                  <a:gd name="connsiteX9" fmla="*/ 78702 w 4070831"/>
                  <a:gd name="connsiteY9" fmla="*/ 17262 h 5415194"/>
                  <a:gd name="connsiteX10" fmla="*/ 17554 w 4070831"/>
                  <a:gd name="connsiteY10" fmla="*/ 78409 h 5415194"/>
                  <a:gd name="connsiteX11" fmla="*/ 17554 w 4070831"/>
                  <a:gd name="connsiteY11" fmla="*/ 5336493 h 5415194"/>
                  <a:gd name="connsiteX12" fmla="*/ 78702 w 4070831"/>
                  <a:gd name="connsiteY12" fmla="*/ 5397641 h 5415194"/>
                  <a:gd name="connsiteX13" fmla="*/ 3992130 w 4070831"/>
                  <a:gd name="connsiteY13" fmla="*/ 5397641 h 5415194"/>
                  <a:gd name="connsiteX14" fmla="*/ 4053278 w 4070831"/>
                  <a:gd name="connsiteY14" fmla="*/ 5336493 h 5415194"/>
                  <a:gd name="connsiteX15" fmla="*/ 4053278 w 4070831"/>
                  <a:gd name="connsiteY15" fmla="*/ 78702 h 5415194"/>
                  <a:gd name="connsiteX16" fmla="*/ 3992130 w 4070831"/>
                  <a:gd name="connsiteY16" fmla="*/ 17554 h 5415194"/>
                  <a:gd name="connsiteX17" fmla="*/ 78702 w 4070831"/>
                  <a:gd name="connsiteY17" fmla="*/ 17554 h 5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0831" h="5415194">
                    <a:moveTo>
                      <a:pt x="3992130" y="5415195"/>
                    </a:moveTo>
                    <a:lnTo>
                      <a:pt x="78702" y="5415195"/>
                    </a:lnTo>
                    <a:cubicBezTo>
                      <a:pt x="35401" y="5415195"/>
                      <a:pt x="0" y="5379794"/>
                      <a:pt x="0" y="5336493"/>
                    </a:cubicBezTo>
                    <a:lnTo>
                      <a:pt x="0" y="78702"/>
                    </a:lnTo>
                    <a:cubicBezTo>
                      <a:pt x="0" y="35401"/>
                      <a:pt x="35401" y="0"/>
                      <a:pt x="78702" y="0"/>
                    </a:cubicBezTo>
                    <a:lnTo>
                      <a:pt x="3992130" y="0"/>
                    </a:lnTo>
                    <a:cubicBezTo>
                      <a:pt x="4035431" y="0"/>
                      <a:pt x="4070832" y="35401"/>
                      <a:pt x="4070832" y="78702"/>
                    </a:cubicBezTo>
                    <a:lnTo>
                      <a:pt x="4070832" y="5336493"/>
                    </a:lnTo>
                    <a:cubicBezTo>
                      <a:pt x="4070832" y="5379794"/>
                      <a:pt x="4035431" y="5415195"/>
                      <a:pt x="3992130" y="5415195"/>
                    </a:cubicBezTo>
                    <a:close/>
                    <a:moveTo>
                      <a:pt x="78702" y="17262"/>
                    </a:moveTo>
                    <a:cubicBezTo>
                      <a:pt x="45056" y="17262"/>
                      <a:pt x="17554" y="44763"/>
                      <a:pt x="17554" y="78409"/>
                    </a:cubicBezTo>
                    <a:lnTo>
                      <a:pt x="17554" y="5336493"/>
                    </a:lnTo>
                    <a:cubicBezTo>
                      <a:pt x="17554" y="5370139"/>
                      <a:pt x="45056" y="5397641"/>
                      <a:pt x="78702" y="5397641"/>
                    </a:cubicBezTo>
                    <a:lnTo>
                      <a:pt x="3992130" y="5397641"/>
                    </a:lnTo>
                    <a:cubicBezTo>
                      <a:pt x="4025776" y="5397641"/>
                      <a:pt x="4053278" y="5370139"/>
                      <a:pt x="4053278" y="5336493"/>
                    </a:cubicBezTo>
                    <a:lnTo>
                      <a:pt x="4053278" y="78702"/>
                    </a:lnTo>
                    <a:cubicBezTo>
                      <a:pt x="4053278" y="45056"/>
                      <a:pt x="4025776" y="17554"/>
                      <a:pt x="3992130" y="17554"/>
                    </a:cubicBezTo>
                    <a:lnTo>
                      <a:pt x="78702" y="17554"/>
                    </a:lnTo>
                    <a:close/>
                  </a:path>
                </a:pathLst>
              </a:custGeom>
              <a:solidFill>
                <a:srgbClr val="E5E5E5"/>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6" name="Freeform: Shape 25">
                <a:extLst>
                  <a:ext uri="{FF2B5EF4-FFF2-40B4-BE49-F238E27FC236}">
                    <a16:creationId xmlns:a16="http://schemas.microsoft.com/office/drawing/2014/main" id="{1EB03D72-9F78-4B0A-BBC4-4040F611B0D8}"/>
                  </a:ext>
                </a:extLst>
              </p:cNvPr>
              <p:cNvSpPr/>
              <p:nvPr/>
            </p:nvSpPr>
            <p:spPr>
              <a:xfrm>
                <a:off x="6631815" y="716657"/>
                <a:ext cx="4070831" cy="5415194"/>
              </a:xfrm>
              <a:custGeom>
                <a:avLst/>
                <a:gdLst>
                  <a:gd name="connsiteX0" fmla="*/ 3992130 w 4070831"/>
                  <a:gd name="connsiteY0" fmla="*/ 5415195 h 5415194"/>
                  <a:gd name="connsiteX1" fmla="*/ 78702 w 4070831"/>
                  <a:gd name="connsiteY1" fmla="*/ 5415195 h 5415194"/>
                  <a:gd name="connsiteX2" fmla="*/ 0 w 4070831"/>
                  <a:gd name="connsiteY2" fmla="*/ 5336493 h 5415194"/>
                  <a:gd name="connsiteX3" fmla="*/ 0 w 4070831"/>
                  <a:gd name="connsiteY3" fmla="*/ 78702 h 5415194"/>
                  <a:gd name="connsiteX4" fmla="*/ 78702 w 4070831"/>
                  <a:gd name="connsiteY4" fmla="*/ 0 h 5415194"/>
                  <a:gd name="connsiteX5" fmla="*/ 3992130 w 4070831"/>
                  <a:gd name="connsiteY5" fmla="*/ 0 h 5415194"/>
                  <a:gd name="connsiteX6" fmla="*/ 4070832 w 4070831"/>
                  <a:gd name="connsiteY6" fmla="*/ 78702 h 5415194"/>
                  <a:gd name="connsiteX7" fmla="*/ 4070832 w 4070831"/>
                  <a:gd name="connsiteY7" fmla="*/ 5336493 h 5415194"/>
                  <a:gd name="connsiteX8" fmla="*/ 3992130 w 4070831"/>
                  <a:gd name="connsiteY8" fmla="*/ 5415195 h 5415194"/>
                  <a:gd name="connsiteX9" fmla="*/ 78702 w 4070831"/>
                  <a:gd name="connsiteY9" fmla="*/ 17262 h 5415194"/>
                  <a:gd name="connsiteX10" fmla="*/ 17554 w 4070831"/>
                  <a:gd name="connsiteY10" fmla="*/ 78409 h 5415194"/>
                  <a:gd name="connsiteX11" fmla="*/ 17554 w 4070831"/>
                  <a:gd name="connsiteY11" fmla="*/ 5336493 h 5415194"/>
                  <a:gd name="connsiteX12" fmla="*/ 78702 w 4070831"/>
                  <a:gd name="connsiteY12" fmla="*/ 5397641 h 5415194"/>
                  <a:gd name="connsiteX13" fmla="*/ 3992130 w 4070831"/>
                  <a:gd name="connsiteY13" fmla="*/ 5397641 h 5415194"/>
                  <a:gd name="connsiteX14" fmla="*/ 4053278 w 4070831"/>
                  <a:gd name="connsiteY14" fmla="*/ 5336493 h 5415194"/>
                  <a:gd name="connsiteX15" fmla="*/ 4053278 w 4070831"/>
                  <a:gd name="connsiteY15" fmla="*/ 78702 h 5415194"/>
                  <a:gd name="connsiteX16" fmla="*/ 3992130 w 4070831"/>
                  <a:gd name="connsiteY16" fmla="*/ 17554 h 5415194"/>
                  <a:gd name="connsiteX17" fmla="*/ 78702 w 4070831"/>
                  <a:gd name="connsiteY17" fmla="*/ 17554 h 5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0831" h="5415194">
                    <a:moveTo>
                      <a:pt x="3992130" y="5415195"/>
                    </a:moveTo>
                    <a:lnTo>
                      <a:pt x="78702" y="5415195"/>
                    </a:lnTo>
                    <a:cubicBezTo>
                      <a:pt x="35401" y="5415195"/>
                      <a:pt x="0" y="5379794"/>
                      <a:pt x="0" y="5336493"/>
                    </a:cubicBezTo>
                    <a:lnTo>
                      <a:pt x="0" y="78702"/>
                    </a:lnTo>
                    <a:cubicBezTo>
                      <a:pt x="0" y="35401"/>
                      <a:pt x="35401" y="0"/>
                      <a:pt x="78702" y="0"/>
                    </a:cubicBezTo>
                    <a:lnTo>
                      <a:pt x="3992130" y="0"/>
                    </a:lnTo>
                    <a:cubicBezTo>
                      <a:pt x="4035431" y="0"/>
                      <a:pt x="4070832" y="35401"/>
                      <a:pt x="4070832" y="78702"/>
                    </a:cubicBezTo>
                    <a:lnTo>
                      <a:pt x="4070832" y="5336493"/>
                    </a:lnTo>
                    <a:cubicBezTo>
                      <a:pt x="4070832" y="5379794"/>
                      <a:pt x="4035431" y="5415195"/>
                      <a:pt x="3992130" y="5415195"/>
                    </a:cubicBezTo>
                    <a:close/>
                    <a:moveTo>
                      <a:pt x="78702" y="17262"/>
                    </a:moveTo>
                    <a:cubicBezTo>
                      <a:pt x="45056" y="17262"/>
                      <a:pt x="17554" y="44763"/>
                      <a:pt x="17554" y="78409"/>
                    </a:cubicBezTo>
                    <a:lnTo>
                      <a:pt x="17554" y="5336493"/>
                    </a:lnTo>
                    <a:cubicBezTo>
                      <a:pt x="17554" y="5370139"/>
                      <a:pt x="45056" y="5397641"/>
                      <a:pt x="78702" y="5397641"/>
                    </a:cubicBezTo>
                    <a:lnTo>
                      <a:pt x="3992130" y="5397641"/>
                    </a:lnTo>
                    <a:cubicBezTo>
                      <a:pt x="4025776" y="5397641"/>
                      <a:pt x="4053278" y="5370139"/>
                      <a:pt x="4053278" y="5336493"/>
                    </a:cubicBezTo>
                    <a:lnTo>
                      <a:pt x="4053278" y="78702"/>
                    </a:lnTo>
                    <a:cubicBezTo>
                      <a:pt x="4053278" y="45056"/>
                      <a:pt x="4025776" y="17554"/>
                      <a:pt x="3992130" y="17554"/>
                    </a:cubicBezTo>
                    <a:lnTo>
                      <a:pt x="78702" y="17554"/>
                    </a:lnTo>
                    <a:close/>
                  </a:path>
                </a:pathLst>
              </a:custGeom>
              <a:solidFill>
                <a:srgbClr val="272727"/>
              </a:solidFill>
              <a:ln w="29228" cap="flat">
                <a:noFill/>
                <a:prstDash val="solid"/>
                <a:miter/>
              </a:ln>
            </p:spPr>
            <p:txBody>
              <a:bodyPr rtlCol="0" anchor="ctr"/>
              <a:lstStyle/>
              <a:p>
                <a:endParaRPr lang="en-GB">
                  <a:latin typeface="Tahoma" panose="020B0604030504040204" pitchFamily="34" charset="0"/>
                  <a:ea typeface="Tahoma" panose="020B0604030504040204" pitchFamily="34" charset="0"/>
                  <a:cs typeface="Tahoma" panose="020B0604030504040204" pitchFamily="34" charset="0"/>
                </a:endParaRPr>
              </a:p>
            </p:txBody>
          </p:sp>
        </p:grpSp>
        <p:sp>
          <p:nvSpPr>
            <p:cNvPr id="6" name="Rectangle 5">
              <a:extLst>
                <a:ext uri="{FF2B5EF4-FFF2-40B4-BE49-F238E27FC236}">
                  <a16:creationId xmlns:a16="http://schemas.microsoft.com/office/drawing/2014/main" id="{3C4320F2-8582-4258-9EFA-843A50DF3A22}"/>
                </a:ext>
              </a:extLst>
            </p:cNvPr>
            <p:cNvSpPr/>
            <p:nvPr/>
          </p:nvSpPr>
          <p:spPr>
            <a:xfrm>
              <a:off x="9709085" y="764695"/>
              <a:ext cx="926030" cy="49892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Tahoma" panose="020B0604030504040204" pitchFamily="34" charset="0"/>
                <a:ea typeface="Tahoma" panose="020B0604030504040204" pitchFamily="34" charset="0"/>
                <a:cs typeface="Tahoma" panose="020B0604030504040204" pitchFamily="34" charset="0"/>
              </a:endParaRPr>
            </a:p>
          </p:txBody>
        </p:sp>
      </p:grpSp>
      <p:pic>
        <p:nvPicPr>
          <p:cNvPr id="8" name="Picture 7">
            <a:extLst>
              <a:ext uri="{FF2B5EF4-FFF2-40B4-BE49-F238E27FC236}">
                <a16:creationId xmlns:a16="http://schemas.microsoft.com/office/drawing/2014/main" id="{047FEE88-8FF5-B18C-D9A7-664D6CE194B4}"/>
              </a:ext>
            </a:extLst>
          </p:cNvPr>
          <p:cNvPicPr>
            <a:picLocks noChangeAspect="1"/>
          </p:cNvPicPr>
          <p:nvPr/>
        </p:nvPicPr>
        <p:blipFill>
          <a:blip r:embed="rId3"/>
          <a:stretch>
            <a:fillRect/>
          </a:stretch>
        </p:blipFill>
        <p:spPr>
          <a:xfrm>
            <a:off x="6699850" y="1207707"/>
            <a:ext cx="5068774" cy="5735718"/>
          </a:xfrm>
          <a:prstGeom prst="rect">
            <a:avLst/>
          </a:prstGeom>
        </p:spPr>
      </p:pic>
      <p:sp>
        <p:nvSpPr>
          <p:cNvPr id="9" name="Rectangle 8">
            <a:extLst>
              <a:ext uri="{FF2B5EF4-FFF2-40B4-BE49-F238E27FC236}">
                <a16:creationId xmlns:a16="http://schemas.microsoft.com/office/drawing/2014/main" id="{A9F33BAC-2953-F31C-0A2D-3B6C525F3928}"/>
              </a:ext>
            </a:extLst>
          </p:cNvPr>
          <p:cNvSpPr/>
          <p:nvPr/>
        </p:nvSpPr>
        <p:spPr>
          <a:xfrm>
            <a:off x="903575" y="1820655"/>
            <a:ext cx="3600586"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US">
                <a:solidFill>
                  <a:srgbClr val="002060"/>
                </a:solidFill>
                <a:latin typeface="Tahoma" panose="020B0604030504040204" pitchFamily="34" charset="0"/>
                <a:ea typeface="Tahoma" panose="020B0604030504040204" pitchFamily="34" charset="0"/>
                <a:cs typeface="Tahoma" panose="020B0604030504040204" pitchFamily="34" charset="0"/>
              </a:rPr>
              <a:t>Industry collaboration</a:t>
            </a:r>
          </a:p>
          <a:p>
            <a:r>
              <a:rPr lang="en-US">
                <a:solidFill>
                  <a:schemeClr val="tx1"/>
                </a:solidFill>
                <a:latin typeface="Tahoma" panose="020B0604030504040204" pitchFamily="34" charset="0"/>
                <a:ea typeface="Tahoma" panose="020B0604030504040204" pitchFamily="34" charset="0"/>
                <a:cs typeface="Tahoma" panose="020B0604030504040204" pitchFamily="34" charset="0"/>
              </a:rPr>
              <a:t>Supported and promoted by eight businesses</a:t>
            </a:r>
          </a:p>
        </p:txBody>
      </p:sp>
      <p:sp>
        <p:nvSpPr>
          <p:cNvPr id="11" name="Rectangle 10">
            <a:extLst>
              <a:ext uri="{FF2B5EF4-FFF2-40B4-BE49-F238E27FC236}">
                <a16:creationId xmlns:a16="http://schemas.microsoft.com/office/drawing/2014/main" id="{A83D3586-C708-C702-CF5E-EA3ACF43B8EE}"/>
              </a:ext>
            </a:extLst>
          </p:cNvPr>
          <p:cNvSpPr/>
          <p:nvPr/>
        </p:nvSpPr>
        <p:spPr>
          <a:xfrm>
            <a:off x="903576" y="3050896"/>
            <a:ext cx="3645276" cy="106802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a:solidFill>
                  <a:srgbClr val="002060"/>
                </a:solidFill>
                <a:latin typeface="Tahoma" panose="020B0604030504040204" pitchFamily="34" charset="0"/>
                <a:ea typeface="Tahoma" panose="020B0604030504040204" pitchFamily="34" charset="0"/>
                <a:cs typeface="Tahoma" panose="020B0604030504040204" pitchFamily="34" charset="0"/>
              </a:rPr>
              <a:t>Qualitative data</a:t>
            </a:r>
          </a:p>
          <a:p>
            <a:r>
              <a:rPr lang="en-GB">
                <a:solidFill>
                  <a:schemeClr val="tx1"/>
                </a:solidFill>
                <a:latin typeface="Tahoma" panose="020B0604030504040204" pitchFamily="34" charset="0"/>
                <a:ea typeface="Tahoma" panose="020B0604030504040204" pitchFamily="34" charset="0"/>
                <a:cs typeface="Tahoma" panose="020B0604030504040204" pitchFamily="34" charset="0"/>
              </a:rPr>
              <a:t>To back up the IAB quantitative data from April 2022</a:t>
            </a:r>
          </a:p>
        </p:txBody>
      </p:sp>
      <p:sp>
        <p:nvSpPr>
          <p:cNvPr id="12" name="Rectangle 11">
            <a:extLst>
              <a:ext uri="{FF2B5EF4-FFF2-40B4-BE49-F238E27FC236}">
                <a16:creationId xmlns:a16="http://schemas.microsoft.com/office/drawing/2014/main" id="{13F1674C-72DB-7145-6B9A-DD741636A6E4}"/>
              </a:ext>
            </a:extLst>
          </p:cNvPr>
          <p:cNvSpPr/>
          <p:nvPr/>
        </p:nvSpPr>
        <p:spPr>
          <a:xfrm>
            <a:off x="903575" y="4375800"/>
            <a:ext cx="3690580" cy="7808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GB">
                <a:solidFill>
                  <a:srgbClr val="002060"/>
                </a:solidFill>
                <a:latin typeface="Tahoma" panose="020B0604030504040204" pitchFamily="34" charset="0"/>
                <a:ea typeface="Tahoma" panose="020B0604030504040204" pitchFamily="34" charset="0"/>
                <a:cs typeface="Tahoma" panose="020B0604030504040204" pitchFamily="34" charset="0"/>
              </a:rPr>
              <a:t>Open to everyone</a:t>
            </a:r>
          </a:p>
          <a:p>
            <a:r>
              <a:rPr lang="en-GB">
                <a:solidFill>
                  <a:schemeClr val="tx1"/>
                </a:solidFill>
                <a:latin typeface="Tahoma" panose="020B0604030504040204" pitchFamily="34" charset="0"/>
                <a:ea typeface="Tahoma" panose="020B0604030504040204" pitchFamily="34" charset="0"/>
                <a:cs typeface="Tahoma" panose="020B0604030504040204" pitchFamily="34" charset="0"/>
              </a:rPr>
              <a:t>Agencies and advertisers of all sizes responded: 137 in total</a:t>
            </a:r>
          </a:p>
        </p:txBody>
      </p:sp>
      <p:cxnSp>
        <p:nvCxnSpPr>
          <p:cNvPr id="13" name="Straight Connector 12">
            <a:extLst>
              <a:ext uri="{FF2B5EF4-FFF2-40B4-BE49-F238E27FC236}">
                <a16:creationId xmlns:a16="http://schemas.microsoft.com/office/drawing/2014/main" id="{EFF36E5D-F87D-16C2-2768-458887E2DBE3}"/>
              </a:ext>
            </a:extLst>
          </p:cNvPr>
          <p:cNvCxnSpPr>
            <a:cxnSpLocks/>
            <a:stCxn id="15" idx="2"/>
          </p:cNvCxnSpPr>
          <p:nvPr/>
        </p:nvCxnSpPr>
        <p:spPr>
          <a:xfrm flipH="1" flipV="1">
            <a:off x="-279397" y="1977483"/>
            <a:ext cx="707617" cy="1"/>
          </a:xfrm>
          <a:prstGeom prst="line">
            <a:avLst/>
          </a:prstGeom>
          <a:ln w="127000" cap="rnd">
            <a:solidFill>
              <a:schemeClr val="tx2">
                <a:lumMod val="10000"/>
                <a:lumOff val="90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0D5287-90A9-A5E1-642E-4630347F09CB}"/>
              </a:ext>
            </a:extLst>
          </p:cNvPr>
          <p:cNvCxnSpPr>
            <a:cxnSpLocks/>
          </p:cNvCxnSpPr>
          <p:nvPr/>
        </p:nvCxnSpPr>
        <p:spPr>
          <a:xfrm>
            <a:off x="570239" y="1903842"/>
            <a:ext cx="0" cy="2691761"/>
          </a:xfrm>
          <a:prstGeom prst="line">
            <a:avLst/>
          </a:prstGeom>
          <a:ln w="127000" cap="rnd">
            <a:solidFill>
              <a:schemeClr val="tx2">
                <a:lumMod val="10000"/>
                <a:lumOff val="90000"/>
              </a:schemeClr>
            </a:solidFill>
            <a:roun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AC6D71C-DFF5-5701-1A98-8AF2FB21E5B7}"/>
              </a:ext>
            </a:extLst>
          </p:cNvPr>
          <p:cNvSpPr/>
          <p:nvPr/>
        </p:nvSpPr>
        <p:spPr>
          <a:xfrm>
            <a:off x="428220" y="1835465"/>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Oval 15">
            <a:extLst>
              <a:ext uri="{FF2B5EF4-FFF2-40B4-BE49-F238E27FC236}">
                <a16:creationId xmlns:a16="http://schemas.microsoft.com/office/drawing/2014/main" id="{A7BE571E-0075-60B4-6B5C-63426CC2E08F}"/>
              </a:ext>
            </a:extLst>
          </p:cNvPr>
          <p:cNvSpPr/>
          <p:nvPr/>
        </p:nvSpPr>
        <p:spPr>
          <a:xfrm>
            <a:off x="428220" y="3051013"/>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7" name="Oval 16">
            <a:extLst>
              <a:ext uri="{FF2B5EF4-FFF2-40B4-BE49-F238E27FC236}">
                <a16:creationId xmlns:a16="http://schemas.microsoft.com/office/drawing/2014/main" id="{8D8FDF15-6F4B-9688-1535-4EFB2320BBB3}"/>
              </a:ext>
            </a:extLst>
          </p:cNvPr>
          <p:cNvSpPr/>
          <p:nvPr/>
        </p:nvSpPr>
        <p:spPr>
          <a:xfrm>
            <a:off x="428220" y="4352197"/>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18622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op Global Affiliate Marketing Agency - Acceleration Partners">
            <a:extLst>
              <a:ext uri="{FF2B5EF4-FFF2-40B4-BE49-F238E27FC236}">
                <a16:creationId xmlns:a16="http://schemas.microsoft.com/office/drawing/2014/main" id="{C95B246D-6A9F-B50E-AFC0-FDD687BD80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6565" y="1509443"/>
            <a:ext cx="4862295" cy="682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adedoubler – Logos Download">
            <a:extLst>
              <a:ext uri="{FF2B5EF4-FFF2-40B4-BE49-F238E27FC236}">
                <a16:creationId xmlns:a16="http://schemas.microsoft.com/office/drawing/2014/main" id="{F7CF28D1-6D6F-604F-F55F-F0B33EAD67C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5812" y="5242675"/>
            <a:ext cx="5088023" cy="6108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J Affiliate Affiliate Program: Everything You Need to Know - Lasso">
            <a:extLst>
              <a:ext uri="{FF2B5EF4-FFF2-40B4-BE49-F238E27FC236}">
                <a16:creationId xmlns:a16="http://schemas.microsoft.com/office/drawing/2014/main" id="{AB9F7A7B-E0D2-D619-7961-68F1B5CC1247}"/>
              </a:ext>
            </a:extLst>
          </p:cNvPr>
          <p:cNvPicPr>
            <a:picLocks noGrp="1" noChangeAspect="1" noChangeArrowheads="1"/>
          </p:cNvPicPr>
          <p:nvPr>
            <p:ph idx="1"/>
          </p:nvPr>
        </p:nvPicPr>
        <p:blipFill>
          <a:blip r:embed="rId5" cstate="email">
            <a:extLst>
              <a:ext uri="{28A0092B-C50C-407E-A947-70E740481C1C}">
                <a14:useLocalDpi xmlns:a14="http://schemas.microsoft.com/office/drawing/2010/main" val="0"/>
              </a:ext>
            </a:extLst>
          </a:blip>
          <a:srcRect/>
          <a:stretch>
            <a:fillRect/>
          </a:stretch>
        </p:blipFill>
        <p:spPr bwMode="auto">
          <a:xfrm>
            <a:off x="5469657" y="1902655"/>
            <a:ext cx="1824962" cy="18223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ptimise - Crunchbase Company Profile &amp; Funding">
            <a:extLst>
              <a:ext uri="{FF2B5EF4-FFF2-40B4-BE49-F238E27FC236}">
                <a16:creationId xmlns:a16="http://schemas.microsoft.com/office/drawing/2014/main" id="{C91C7AEB-7B11-4A71-835F-BA82F50D268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777413" y="3584645"/>
            <a:ext cx="4637173" cy="171841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pact Logo Download Vector">
            <a:extLst>
              <a:ext uri="{FF2B5EF4-FFF2-40B4-BE49-F238E27FC236}">
                <a16:creationId xmlns:a16="http://schemas.microsoft.com/office/drawing/2014/main" id="{6783FE19-BC4B-523A-58A0-4AB84E494417}"/>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065395" y="2938957"/>
            <a:ext cx="3835579" cy="116166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Startup Jobs at Adtraction October 2022 | Workinstartups.com">
            <a:extLst>
              <a:ext uri="{FF2B5EF4-FFF2-40B4-BE49-F238E27FC236}">
                <a16:creationId xmlns:a16="http://schemas.microsoft.com/office/drawing/2014/main" id="{775B21EE-7679-519E-B185-D9CE0DCFA776}"/>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434150" y="941294"/>
            <a:ext cx="4160988" cy="97198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1BE38EF0-A397-8455-84C6-2664461F19B4}"/>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03321" y="2914954"/>
            <a:ext cx="3165113" cy="1431719"/>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Affiliate APIs 1.0.0 OAS3">
            <a:extLst>
              <a:ext uri="{FF2B5EF4-FFF2-40B4-BE49-F238E27FC236}">
                <a16:creationId xmlns:a16="http://schemas.microsoft.com/office/drawing/2014/main" id="{6B14F564-6D4A-405E-EDD9-0CC1C1083AFB}"/>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74904" y="5108701"/>
            <a:ext cx="6107234" cy="103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8A1404-55FC-A188-51AC-F9B789C2819A}"/>
              </a:ext>
            </a:extLst>
          </p:cNvPr>
          <p:cNvSpPr>
            <a:spLocks noGrp="1"/>
          </p:cNvSpPr>
          <p:nvPr>
            <p:ph type="title"/>
          </p:nvPr>
        </p:nvSpPr>
        <p:spPr>
          <a:xfrm>
            <a:off x="303321" y="320736"/>
            <a:ext cx="6851241" cy="522642"/>
          </a:xfrm>
        </p:spPr>
        <p:txBody>
          <a:bodyPr/>
          <a:lstStyle/>
          <a:p>
            <a:r>
              <a:rPr lang="en-GB">
                <a:solidFill>
                  <a:srgbClr val="002060"/>
                </a:solidFill>
                <a:latin typeface="Tahoma" panose="020B0604030504040204" pitchFamily="34" charset="0"/>
              </a:rPr>
              <a:t>A cross-industry collaborative effort </a:t>
            </a:r>
          </a:p>
        </p:txBody>
      </p:sp>
    </p:spTree>
    <p:extLst>
      <p:ext uri="{BB962C8B-B14F-4D97-AF65-F5344CB8AC3E}">
        <p14:creationId xmlns:p14="http://schemas.microsoft.com/office/powerpoint/2010/main" val="17701795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1404-55FC-A188-51AC-F9B789C2819A}"/>
              </a:ext>
            </a:extLst>
          </p:cNvPr>
          <p:cNvSpPr>
            <a:spLocks noGrp="1"/>
          </p:cNvSpPr>
          <p:nvPr>
            <p:ph type="title"/>
          </p:nvPr>
        </p:nvSpPr>
        <p:spPr>
          <a:xfrm>
            <a:off x="1882346" y="2906358"/>
            <a:ext cx="8427307" cy="522642"/>
          </a:xfrm>
        </p:spPr>
        <p:txBody>
          <a:bodyPr/>
          <a:lstStyle/>
          <a:p>
            <a:pPr algn="ctr"/>
            <a:r>
              <a:rPr lang="en-GB" sz="5400">
                <a:solidFill>
                  <a:srgbClr val="002060"/>
                </a:solidFill>
                <a:latin typeface="Tahoma" panose="020B0604030504040204" pitchFamily="34" charset="0"/>
              </a:rPr>
              <a:t>So, what were the results?</a:t>
            </a:r>
          </a:p>
        </p:txBody>
      </p:sp>
    </p:spTree>
    <p:extLst>
      <p:ext uri="{BB962C8B-B14F-4D97-AF65-F5344CB8AC3E}">
        <p14:creationId xmlns:p14="http://schemas.microsoft.com/office/powerpoint/2010/main" val="14141460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41B9-C984-3C46-0BFB-F3F36B6FD720}"/>
              </a:ext>
            </a:extLst>
          </p:cNvPr>
          <p:cNvSpPr>
            <a:spLocks noGrp="1"/>
          </p:cNvSpPr>
          <p:nvPr>
            <p:ph type="title"/>
          </p:nvPr>
        </p:nvSpPr>
        <p:spPr/>
        <p:txBody>
          <a:bodyPr/>
          <a:lstStyle/>
          <a:p>
            <a:r>
              <a:rPr lang="en-GB" b="0" i="0">
                <a:solidFill>
                  <a:srgbClr val="002060"/>
                </a:solidFill>
                <a:effectLst/>
                <a:latin typeface="Tahoma" panose="020B0604030504040204" pitchFamily="34" charset="0"/>
              </a:rPr>
              <a:t>Is the current business you work for…</a:t>
            </a:r>
            <a:endParaRPr lang="en-GB">
              <a:solidFill>
                <a:srgbClr val="002060"/>
              </a:solidFill>
              <a:latin typeface="Tahoma" panose="020B0604030504040204" pitchFamily="34" charset="0"/>
            </a:endParaRPr>
          </a:p>
        </p:txBody>
      </p:sp>
      <p:sp>
        <p:nvSpPr>
          <p:cNvPr id="3" name="Content Placeholder 2">
            <a:extLst>
              <a:ext uri="{FF2B5EF4-FFF2-40B4-BE49-F238E27FC236}">
                <a16:creationId xmlns:a16="http://schemas.microsoft.com/office/drawing/2014/main" id="{05698970-F369-009E-01E2-0C59F858EB59}"/>
              </a:ext>
            </a:extLst>
          </p:cNvPr>
          <p:cNvSpPr>
            <a:spLocks noGrp="1"/>
          </p:cNvSpPr>
          <p:nvPr>
            <p:ph idx="1"/>
          </p:nvPr>
        </p:nvSpPr>
        <p:spPr>
          <a:xfrm>
            <a:off x="328474" y="1429305"/>
            <a:ext cx="3999686" cy="4358936"/>
          </a:xfrm>
        </p:spPr>
        <p:txBody>
          <a:bodyPr/>
          <a:lstStyle/>
          <a:p>
            <a:pPr marL="0" indent="0">
              <a:buNone/>
            </a:pPr>
            <a:r>
              <a:rPr lang="en-GB" sz="13800">
                <a:solidFill>
                  <a:schemeClr val="accent1"/>
                </a:solidFill>
              </a:rPr>
              <a:t>76%</a:t>
            </a:r>
          </a:p>
          <a:p>
            <a:pPr marL="0" indent="0">
              <a:buNone/>
            </a:pPr>
            <a:r>
              <a:rPr lang="en-GB" sz="3600">
                <a:solidFill>
                  <a:schemeClr val="accent1"/>
                </a:solidFill>
              </a:rPr>
              <a:t>An advertiser / retailer</a:t>
            </a:r>
          </a:p>
        </p:txBody>
      </p:sp>
      <p:sp>
        <p:nvSpPr>
          <p:cNvPr id="4" name="Text Placeholder 3">
            <a:extLst>
              <a:ext uri="{FF2B5EF4-FFF2-40B4-BE49-F238E27FC236}">
                <a16:creationId xmlns:a16="http://schemas.microsoft.com/office/drawing/2014/main" id="{3BB597D5-78D4-0CE8-C2D5-2B8F29E8C684}"/>
              </a:ext>
            </a:extLst>
          </p:cNvPr>
          <p:cNvSpPr>
            <a:spLocks noGrp="1"/>
          </p:cNvSpPr>
          <p:nvPr>
            <p:ph type="body" sz="quarter" idx="13"/>
          </p:nvPr>
        </p:nvSpPr>
        <p:spPr/>
        <p:txBody>
          <a:bodyPr/>
          <a:lstStyle/>
          <a:p>
            <a:endParaRPr lang="en-GB"/>
          </a:p>
        </p:txBody>
      </p:sp>
      <p:sp>
        <p:nvSpPr>
          <p:cNvPr id="5" name="Content Placeholder 2">
            <a:extLst>
              <a:ext uri="{FF2B5EF4-FFF2-40B4-BE49-F238E27FC236}">
                <a16:creationId xmlns:a16="http://schemas.microsoft.com/office/drawing/2014/main" id="{74420E29-CAC3-A648-1BBF-1E373B822113}"/>
              </a:ext>
            </a:extLst>
          </p:cNvPr>
          <p:cNvSpPr txBox="1">
            <a:spLocks/>
          </p:cNvSpPr>
          <p:nvPr/>
        </p:nvSpPr>
        <p:spPr>
          <a:xfrm>
            <a:off x="5343820" y="1429305"/>
            <a:ext cx="3999686" cy="4358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3282C"/>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3282C"/>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Whitney Book" pitchFamily="50"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282C"/>
                </a:solidFill>
                <a:latin typeface="Whitney Book" pitchFamily="50"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800">
                <a:solidFill>
                  <a:schemeClr val="accent2"/>
                </a:solidFill>
              </a:rPr>
              <a:t>24%</a:t>
            </a:r>
          </a:p>
          <a:p>
            <a:pPr marL="0" indent="0">
              <a:buFont typeface="Arial" panose="020B0604020202020204" pitchFamily="34" charset="0"/>
              <a:buNone/>
            </a:pPr>
            <a:r>
              <a:rPr lang="en-GB" sz="3600">
                <a:solidFill>
                  <a:schemeClr val="accent2"/>
                </a:solidFill>
              </a:rPr>
              <a:t>An agency</a:t>
            </a:r>
          </a:p>
        </p:txBody>
      </p:sp>
    </p:spTree>
    <p:extLst>
      <p:ext uri="{BB962C8B-B14F-4D97-AF65-F5344CB8AC3E}">
        <p14:creationId xmlns:p14="http://schemas.microsoft.com/office/powerpoint/2010/main" val="22569526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202D-CD85-79F2-6BDA-5E640B13D0B4}"/>
              </a:ext>
            </a:extLst>
          </p:cNvPr>
          <p:cNvSpPr>
            <a:spLocks noGrp="1"/>
          </p:cNvSpPr>
          <p:nvPr>
            <p:ph type="title"/>
          </p:nvPr>
        </p:nvSpPr>
        <p:spPr>
          <a:xfrm>
            <a:off x="303321" y="320736"/>
            <a:ext cx="11406312" cy="522642"/>
          </a:xfrm>
        </p:spPr>
        <p:txBody>
          <a:bodyPr/>
          <a:lstStyle/>
          <a:p>
            <a:r>
              <a:rPr lang="en-GB" b="0" i="0">
                <a:solidFill>
                  <a:srgbClr val="002060"/>
                </a:solidFill>
                <a:effectLst/>
                <a:latin typeface="Tahoma" panose="020B0604030504040204" pitchFamily="34" charset="0"/>
              </a:rPr>
              <a:t>How long has the company you're currently working at, been running an affiliate / partner marketing programme(s)? </a:t>
            </a:r>
            <a:endParaRPr lang="en-GB">
              <a:solidFill>
                <a:srgbClr val="002060"/>
              </a:solidFill>
              <a:latin typeface="Tahoma" panose="020B0604030504040204" pitchFamily="34" charset="0"/>
            </a:endParaRPr>
          </a:p>
        </p:txBody>
      </p:sp>
      <p:sp>
        <p:nvSpPr>
          <p:cNvPr id="4" name="Text Placeholder 3">
            <a:extLst>
              <a:ext uri="{FF2B5EF4-FFF2-40B4-BE49-F238E27FC236}">
                <a16:creationId xmlns:a16="http://schemas.microsoft.com/office/drawing/2014/main" id="{D2E40193-49E8-3EAF-560A-E3BFB02743F5}"/>
              </a:ext>
            </a:extLst>
          </p:cNvPr>
          <p:cNvSpPr>
            <a:spLocks noGrp="1"/>
          </p:cNvSpPr>
          <p:nvPr>
            <p:ph type="body" sz="quarter" idx="13"/>
          </p:nvPr>
        </p:nvSpPr>
        <p:spPr/>
        <p:txBody>
          <a:bodyPr/>
          <a:lstStyle/>
          <a:p>
            <a:endParaRPr lang="en-GB"/>
          </a:p>
        </p:txBody>
      </p:sp>
      <p:graphicFrame>
        <p:nvGraphicFramePr>
          <p:cNvPr id="5" name="Chart 4">
            <a:extLst>
              <a:ext uri="{FF2B5EF4-FFF2-40B4-BE49-F238E27FC236}">
                <a16:creationId xmlns:a16="http://schemas.microsoft.com/office/drawing/2014/main" id="{8C531ABB-CC05-2D61-90AA-55F175BF97F2}"/>
              </a:ext>
            </a:extLst>
          </p:cNvPr>
          <p:cNvGraphicFramePr>
            <a:graphicFrameLocks/>
          </p:cNvGraphicFramePr>
          <p:nvPr>
            <p:extLst>
              <p:ext uri="{D42A27DB-BD31-4B8C-83A1-F6EECF244321}">
                <p14:modId xmlns:p14="http://schemas.microsoft.com/office/powerpoint/2010/main" val="551468128"/>
              </p:ext>
            </p:extLst>
          </p:nvPr>
        </p:nvGraphicFramePr>
        <p:xfrm>
          <a:off x="-1023872" y="1366020"/>
          <a:ext cx="9132919" cy="525780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05540B65-056C-D038-AA49-50EF5F687CCF}"/>
              </a:ext>
            </a:extLst>
          </p:cNvPr>
          <p:cNvSpPr/>
          <p:nvPr/>
        </p:nvSpPr>
        <p:spPr>
          <a:xfrm>
            <a:off x="8149867" y="1804984"/>
            <a:ext cx="3600586" cy="79855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lstStyle/>
          <a:p>
            <a:r>
              <a:rPr lang="en-US">
                <a:solidFill>
                  <a:srgbClr val="00568B"/>
                </a:solidFill>
                <a:latin typeface="Tahoma" panose="020B0604030504040204" pitchFamily="34" charset="0"/>
                <a:ea typeface="Tahoma" panose="020B0604030504040204" pitchFamily="34" charset="0"/>
                <a:cs typeface="Tahoma" panose="020B0604030504040204" pitchFamily="34" charset="0"/>
              </a:rPr>
              <a:t>Half of companies have been running </a:t>
            </a:r>
            <a:r>
              <a:rPr lang="en-US" err="1">
                <a:solidFill>
                  <a:srgbClr val="00568B"/>
                </a:solidFill>
                <a:latin typeface="Tahoma" panose="020B0604030504040204" pitchFamily="34" charset="0"/>
                <a:ea typeface="Tahoma" panose="020B0604030504040204" pitchFamily="34" charset="0"/>
                <a:cs typeface="Tahoma" panose="020B0604030504040204" pitchFamily="34" charset="0"/>
              </a:rPr>
              <a:t>programmes</a:t>
            </a:r>
            <a:r>
              <a:rPr lang="en-US">
                <a:solidFill>
                  <a:srgbClr val="00568B"/>
                </a:solidFill>
                <a:latin typeface="Tahoma" panose="020B0604030504040204" pitchFamily="34" charset="0"/>
                <a:ea typeface="Tahoma" panose="020B0604030504040204" pitchFamily="34" charset="0"/>
                <a:cs typeface="Tahoma" panose="020B0604030504040204" pitchFamily="34" charset="0"/>
              </a:rPr>
              <a:t> for more than five years</a:t>
            </a:r>
          </a:p>
        </p:txBody>
      </p:sp>
      <p:sp>
        <p:nvSpPr>
          <p:cNvPr id="7" name="Oval 6">
            <a:extLst>
              <a:ext uri="{FF2B5EF4-FFF2-40B4-BE49-F238E27FC236}">
                <a16:creationId xmlns:a16="http://schemas.microsoft.com/office/drawing/2014/main" id="{D2D87D73-A1FB-14D5-DF23-74B4758BB5D6}"/>
              </a:ext>
            </a:extLst>
          </p:cNvPr>
          <p:cNvSpPr/>
          <p:nvPr/>
        </p:nvSpPr>
        <p:spPr>
          <a:xfrm>
            <a:off x="7674512" y="1819794"/>
            <a:ext cx="284037" cy="284037"/>
          </a:xfrm>
          <a:prstGeom prst="ellipse">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0939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heme/theme1.xml><?xml version="1.0" encoding="utf-8"?>
<a:theme xmlns:a="http://schemas.openxmlformats.org/drawingml/2006/main" name="4_Office Theme">
  <a:themeElements>
    <a:clrScheme name="Awin theme">
      <a:dk1>
        <a:srgbClr val="23282C"/>
      </a:dk1>
      <a:lt1>
        <a:sysClr val="window" lastClr="FFFFFF"/>
      </a:lt1>
      <a:dk2>
        <a:srgbClr val="23282C"/>
      </a:dk2>
      <a:lt2>
        <a:srgbClr val="919395"/>
      </a:lt2>
      <a:accent1>
        <a:srgbClr val="FF6600"/>
      </a:accent1>
      <a:accent2>
        <a:srgbClr val="DE0833"/>
      </a:accent2>
      <a:accent3>
        <a:srgbClr val="FAB418"/>
      </a:accent3>
      <a:accent4>
        <a:srgbClr val="442993"/>
      </a:accent4>
      <a:accent5>
        <a:srgbClr val="00C637"/>
      </a:accent5>
      <a:accent6>
        <a:srgbClr val="20AEBC"/>
      </a:accent6>
      <a:hlink>
        <a:srgbClr val="009AFF"/>
      </a:hlink>
      <a:folHlink>
        <a:srgbClr val="00568B"/>
      </a:folHlink>
    </a:clrScheme>
    <a:fontScheme name="Awin fonts">
      <a:majorFont>
        <a:latin typeface="Whitney Medium"/>
        <a:ea typeface=""/>
        <a:cs typeface=""/>
      </a:majorFont>
      <a:minorFont>
        <a:latin typeface="Whitney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_2020 Master Template_Whitney" id="{0D68FA0C-F9F3-4EE9-A44D-591B12EA99DE}" vid="{0C625F62-0EBC-4BE7-8B2E-5872912A3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b21fc70-17c6-4d6b-b0ac-807e2d1a9e70">
      <UserInfo>
        <DisplayName>Lisa Chaikin</DisplayName>
        <AccountId>39</AccountId>
        <AccountType/>
      </UserInfo>
      <UserInfo>
        <DisplayName>Ricarda Clarissa Schughart</DisplayName>
        <AccountId>219</AccountId>
        <AccountType/>
      </UserInfo>
      <UserInfo>
        <DisplayName>Kevin Edwards</DisplayName>
        <AccountId>60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1C796EB6974D41A8AB2C806DE23540" ma:contentTypeVersion="14" ma:contentTypeDescription="Create a new document." ma:contentTypeScope="" ma:versionID="03765792dc3f7b0d2da68e25039f1528">
  <xsd:schema xmlns:xsd="http://www.w3.org/2001/XMLSchema" xmlns:xs="http://www.w3.org/2001/XMLSchema" xmlns:p="http://schemas.microsoft.com/office/2006/metadata/properties" xmlns:ns3="3b21fc70-17c6-4d6b-b0ac-807e2d1a9e70" xmlns:ns4="b36b0464-dfe5-428e-baf3-8520f962fb94" xmlns:ns5="f9fe28c8-53e2-49e9-a61a-a93f3b0a3691" targetNamespace="http://schemas.microsoft.com/office/2006/metadata/properties" ma:root="true" ma:fieldsID="2c219eef7d246de6d2f7df882c0432d6" ns3:_="" ns4:_="" ns5:_="">
    <xsd:import namespace="3b21fc70-17c6-4d6b-b0ac-807e2d1a9e70"/>
    <xsd:import namespace="b36b0464-dfe5-428e-baf3-8520f962fb94"/>
    <xsd:import namespace="f9fe28c8-53e2-49e9-a61a-a93f3b0a3691"/>
    <xsd:element name="properties">
      <xsd:complexType>
        <xsd:sequence>
          <xsd:element name="documentManagement">
            <xsd:complexType>
              <xsd:all>
                <xsd:element ref="ns3:SharedWithUsers" minOccurs="0"/>
                <xsd:element ref="ns4:SharedWithDetails" minOccurs="0"/>
                <xsd:element ref="ns4:SharingHintHash" minOccurs="0"/>
                <xsd:element ref="ns5:MediaServiceMetadata" minOccurs="0"/>
                <xsd:element ref="ns5:MediaServiceFastMetadata" minOccurs="0"/>
                <xsd:element ref="ns5:MediaServiceAutoTags" minOccurs="0"/>
                <xsd:element ref="ns5:MediaServiceDateTaken" minOccurs="0"/>
                <xsd:element ref="ns5:MediaServiceOCR" minOccurs="0"/>
                <xsd:element ref="ns5:MediaServiceLocation" minOccurs="0"/>
                <xsd:element ref="ns5:MediaServiceGenerationTime" minOccurs="0"/>
                <xsd:element ref="ns5:MediaServiceEventHashCode" minOccurs="0"/>
                <xsd:element ref="ns5:MediaServiceAutoKeyPoints" minOccurs="0"/>
                <xsd:element ref="ns5:MediaServiceKeyPoints"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1fc70-17c6-4d6b-b0ac-807e2d1a9e7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6b0464-dfe5-428e-baf3-8520f962fb94"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fe28c8-53e2-49e9-a61a-a93f3b0a369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0BDE61-BE02-4E57-B0BC-0478C044BFBC}">
  <ds:schemaRefs>
    <ds:schemaRef ds:uri="3b21fc70-17c6-4d6b-b0ac-807e2d1a9e70"/>
    <ds:schemaRef ds:uri="b36b0464-dfe5-428e-baf3-8520f962fb94"/>
    <ds:schemaRef ds:uri="f9fe28c8-53e2-49e9-a61a-a93f3b0a36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FE59C4-BA80-4613-905A-456DBAFCC419}">
  <ds:schemaRefs>
    <ds:schemaRef ds:uri="http://schemas.microsoft.com/sharepoint/v3/contenttype/forms"/>
  </ds:schemaRefs>
</ds:datastoreItem>
</file>

<file path=customXml/itemProps3.xml><?xml version="1.0" encoding="utf-8"?>
<ds:datastoreItem xmlns:ds="http://schemas.openxmlformats.org/officeDocument/2006/customXml" ds:itemID="{BA9F6071-131E-461E-80BC-614E3664F7D4}">
  <ds:schemaRefs>
    <ds:schemaRef ds:uri="3b21fc70-17c6-4d6b-b0ac-807e2d1a9e70"/>
    <ds:schemaRef ds:uri="b36b0464-dfe5-428e-baf3-8520f962fb94"/>
    <ds:schemaRef ds:uri="f9fe28c8-53e2-49e9-a61a-a93f3b0a36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1_2020 Master Template_Whitney</Template>
  <TotalTime>0</TotalTime>
  <Words>3170</Words>
  <Application>Microsoft Office PowerPoint</Application>
  <PresentationFormat>Widescreen</PresentationFormat>
  <Paragraphs>249</Paragraphs>
  <Slides>32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Tahoma</vt:lpstr>
      <vt:lpstr>Whitney Book</vt:lpstr>
      <vt:lpstr>Whitney Light</vt:lpstr>
      <vt:lpstr>Whitney Semibold</vt:lpstr>
      <vt:lpstr>4_Office Theme</vt:lpstr>
      <vt:lpstr>PowerPoint Presentation</vt:lpstr>
      <vt:lpstr>Introducing your speakers</vt:lpstr>
      <vt:lpstr>First, some context on the UK industry…</vt:lpstr>
      <vt:lpstr>…and from the other side of the pond</vt:lpstr>
      <vt:lpstr>Introducing a new Advertiser &amp; Agency Study for 2022</vt:lpstr>
      <vt:lpstr>A cross-industry collaborative effort </vt:lpstr>
      <vt:lpstr>So, what were the results?</vt:lpstr>
      <vt:lpstr>Is the current business you work for…</vt:lpstr>
      <vt:lpstr>How long has the company you're currently working at, been running an affiliate / partner marketing programme(s)? </vt:lpstr>
      <vt:lpstr>What best describes your business? (please only answer if you're an advertiser / retailer / merchant /brand)</vt:lpstr>
      <vt:lpstr>How best describes your affiliate or partner programme?  (please only answer if you're an advertiser / retailer / merchant /brand)</vt:lpstr>
      <vt:lpstr>Which of the following industry sectors does your company / agency operate in? (please select all that apply)</vt:lpstr>
      <vt:lpstr>Which markets do you run an affiliate programme in? (please select all that apply)</vt:lpstr>
      <vt:lpstr>Which payment models are you or your clients using to do affiliate and partner marketing? Please select all that apply.</vt:lpstr>
      <vt:lpstr>Compared to other marketing channels you use, are you looking to spend a higher proportion of your marketing budget on affiliate and partner marketing over the next year?</vt:lpstr>
      <vt:lpstr>On average how much do you spend on affiliate or partner marketing each month? (Includes all fees, commissions, etc.)</vt:lpstr>
      <vt:lpstr>What percentage of your revenue is generated by the affiliate / partner marketing channel?</vt:lpstr>
      <vt:lpstr>Compared to a year ago, do you think there are more or less affiliate partnership opportunities in the affiliate and partnership channel?</vt:lpstr>
      <vt:lpstr>Recent diversity a result of accelerated publisher growth?*</vt:lpstr>
      <vt:lpstr>On a scale of one to ten, how valuable are the following affiliate models, with ten being most valuable and one being least valuable?*</vt:lpstr>
      <vt:lpstr>If you could choose 3 affiliate models to grow your revenue with over the next year, which would you choose?</vt:lpstr>
      <vt:lpstr>Compared to other digital marketing channels that you work with, which of these statements best describes your feelings about affiliate / partnership tracking</vt:lpstr>
      <vt:lpstr>Compared to other marketing activities, how do you rate affiliate or partner marketing for achieving the following marketing results? (Score out of 5)</vt:lpstr>
      <vt:lpstr>How important are the following success metrics when assessing Affiliate Marketing? (Score out of 5)</vt:lpstr>
      <vt:lpstr>What if, anything, prevents you from investing more in the affiliate and partnership channel?</vt:lpstr>
      <vt:lpstr>Key themes that emerged in the survey feedback</vt:lpstr>
      <vt:lpstr>Tough times for marketers in today’s macro-economic climate…</vt:lpstr>
      <vt:lpstr>Recent IMRG survey paints a confusing picture</vt:lpstr>
      <vt:lpstr>But UK advertisers and agencies are bullish on the affiliate channel’s value…</vt:lpstr>
      <vt:lpstr>In light of the current concerns about the increase in the cost of living, do you think the affiliate and partner marketing channel will be more or less important in helping you to achieve your marketing goals?</vt:lpstr>
      <vt:lpstr>Collaborative industry approach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Whitney font embedding</dc:title>
  <dc:creator>Kat Wertzler</dc:creator>
  <cp:lastModifiedBy>Edward Chaput</cp:lastModifiedBy>
  <cp:revision>2</cp:revision>
  <dcterms:created xsi:type="dcterms:W3CDTF">2020-10-05T19:41:39Z</dcterms:created>
  <dcterms:modified xsi:type="dcterms:W3CDTF">2022-11-03T14:10:25Z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0x010100D11C796EB6974D41A8AB2C806DE23540</vt:lpwstr>
  </property>
  <property fmtid="{D5CDD505-2E9C-101B-9397-08002B2CF9AE}" pid="3" name="MediaServiceImageTags">
    <vt:lpwstr/>
  </property>
</Properties>
</file>